
<file path=[Content_Types].xml><?xml version="1.0" encoding="utf-8"?>
<Types xmlns="http://schemas.openxmlformats.org/package/2006/content-types">
  <Default Extension="fntdata" ContentType="application/x-fontdata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1" r:id="rId2"/>
  </p:sldMasterIdLst>
  <p:notesMasterIdLst>
    <p:notesMasterId r:id="rId20"/>
  </p:notesMasterIdLst>
  <p:sldIdLst>
    <p:sldId id="278" r:id="rId3"/>
    <p:sldId id="354" r:id="rId4"/>
    <p:sldId id="280" r:id="rId5"/>
    <p:sldId id="418" r:id="rId6"/>
    <p:sldId id="423" r:id="rId7"/>
    <p:sldId id="424" r:id="rId8"/>
    <p:sldId id="419" r:id="rId9"/>
    <p:sldId id="285" r:id="rId10"/>
    <p:sldId id="437" r:id="rId11"/>
    <p:sldId id="438" r:id="rId12"/>
    <p:sldId id="439" r:id="rId13"/>
    <p:sldId id="434" r:id="rId14"/>
    <p:sldId id="421" r:id="rId15"/>
    <p:sldId id="360" r:id="rId16"/>
    <p:sldId id="436" r:id="rId17"/>
    <p:sldId id="270" r:id="rId18"/>
    <p:sldId id="277" r:id="rId19"/>
  </p:sldIdLst>
  <p:sldSz cx="9144000" cy="5143500" type="screen16x9"/>
  <p:notesSz cx="6858000" cy="9144000"/>
  <p:embeddedFontLst>
    <p:embeddedFont>
      <p:font typeface="Bobby Jones Soft Regular" pitchFamily="50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Now" panose="00000500000000000000" pitchFamily="50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Title" id="{2647580D-8938-446D-987A-D7DF8C594E70}">
          <p14:sldIdLst>
            <p14:sldId id="278"/>
          </p14:sldIdLst>
        </p14:section>
        <p14:section name="The Color Vowel Chart" id="{44864BF9-8330-4446-9A5F-2F3A97AD0736}">
          <p14:sldIdLst>
            <p14:sldId id="354"/>
            <p14:sldId id="280"/>
            <p14:sldId id="418"/>
          </p14:sldIdLst>
        </p14:section>
        <p14:section name="Minimal Pairs: GREEN &amp; SILVER" id="{74CE0AB9-3638-4C9B-BEAE-400AA2D32146}">
          <p14:sldIdLst>
            <p14:sldId id="423"/>
            <p14:sldId id="424"/>
            <p14:sldId id="419"/>
            <p14:sldId id="285"/>
            <p14:sldId id="437"/>
            <p14:sldId id="438"/>
            <p14:sldId id="439"/>
            <p14:sldId id="434"/>
          </p14:sldIdLst>
        </p14:section>
        <p14:section name="-ght" id="{177E46ED-DB41-4980-9BB0-6395A7338BD6}">
          <p14:sldIdLst>
            <p14:sldId id="421"/>
            <p14:sldId id="360"/>
            <p14:sldId id="436"/>
          </p14:sldIdLst>
        </p14:section>
        <p14:section name="Closing" id="{BE8DBE9B-2C01-4CD9-9192-7E646AC9FF8B}">
          <p14:sldIdLst>
            <p14:sldId id="270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101111"/>
    <a:srgbClr val="D6DCE5"/>
    <a:srgbClr val="F4EBE8"/>
    <a:srgbClr val="000000"/>
    <a:srgbClr val="006336"/>
    <a:srgbClr val="F48500"/>
    <a:srgbClr val="9D4872"/>
    <a:srgbClr val="F4ABBE"/>
    <a:srgbClr val="C9B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1CB8B803-1E7A-42AC-BC47-6EF43172372A}">
  <a:tblStyle styleId="{1CB8B803-1E7A-42AC-BC47-6EF4317237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4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7T08:22:47.379"/>
    </inkml:context>
    <inkml:brush xml:id="br0">
      <inkml:brushProperty name="width" value="0.05" units="cm"/>
      <inkml:brushProperty name="height" value="0.05" units="cm"/>
      <inkml:brushProperty name="color" value="#B4C3DA"/>
      <inkml:brushProperty name="inkEffects" value="silver"/>
      <inkml:brushProperty name="anchorX" value="-8691.09668"/>
      <inkml:brushProperty name="anchorY" value="-11690.87012"/>
      <inkml:brushProperty name="scaleFactor" value="0.5"/>
    </inkml:brush>
  </inkml:definitions>
  <inkml:trace contextRef="#ctx0" brushRef="#br0">1 14 24575,'0'0'0,"0"-5"0,0-3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7T08:22:47.379"/>
    </inkml:context>
    <inkml:brush xml:id="br0">
      <inkml:brushProperty name="width" value="0.05" units="cm"/>
      <inkml:brushProperty name="height" value="0.05" units="cm"/>
      <inkml:brushProperty name="color" value="#B4C3DA"/>
      <inkml:brushProperty name="inkEffects" value="silver"/>
      <inkml:brushProperty name="anchorX" value="-8691.09668"/>
      <inkml:brushProperty name="anchorY" value="-11690.87012"/>
      <inkml:brushProperty name="scaleFactor" value="0.5"/>
    </inkml:brush>
  </inkml:definitions>
  <inkml:trace contextRef="#ctx0" brushRef="#br0">1 14 24575,'0'0'0,"0"-5"0,0-3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7T08:22:47.379"/>
    </inkml:context>
    <inkml:brush xml:id="br0">
      <inkml:brushProperty name="width" value="0.05" units="cm"/>
      <inkml:brushProperty name="height" value="0.05" units="cm"/>
      <inkml:brushProperty name="color" value="#B4C3DA"/>
      <inkml:brushProperty name="inkEffects" value="silver"/>
      <inkml:brushProperty name="anchorX" value="-8691.09668"/>
      <inkml:brushProperty name="anchorY" value="-11690.87012"/>
      <inkml:brushProperty name="scaleFactor" value="0.5"/>
    </inkml:brush>
  </inkml:definitions>
  <inkml:trace contextRef="#ctx0" brushRef="#br0">1 14 24575,'0'0'0,"0"-5"0,0-3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ff95674c6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3ff95674c6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3df023fde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3df023fde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7467A-FF22-4D53-73B7-85361E94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634BB-4D4D-E99E-1BF5-77733D87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6CACE-F570-595A-7F32-4E1C92C74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C28F-2EA2-4AB4-A8AF-02083E99B199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F2217-49B1-D0A3-4262-CBA96E9D4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10B1B-28EF-DB9C-B6B7-D57B416B5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47BF-874A-4F67-9F1E-17088FD0608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4009783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8093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8913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8915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0848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05013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259532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8044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67981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7932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78579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45865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10111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0" r:id="rId11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DAA87-0E96-48D5-BA60-58E658E2C83D}" type="datetimeFigureOut">
              <a:rPr lang="en-ID" smtClean="0"/>
              <a:t>28/07/2023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F2C42-9DB4-4666-AC31-FAD9479577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78979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microsoft.com/office/2007/relationships/hdphoto" Target="../media/hdphoto1.wdp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7" Type="http://schemas.microsoft.com/office/2007/relationships/hdphoto" Target="../media/hdphoto1.wdp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26" Type="http://schemas.openxmlformats.org/officeDocument/2006/relationships/audio" Target="../media/media13.mp3"/><Relationship Id="rId3" Type="http://schemas.microsoft.com/office/2007/relationships/media" Target="../media/media2.mp3"/><Relationship Id="rId21" Type="http://schemas.microsoft.com/office/2007/relationships/media" Target="../media/media11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5" Type="http://schemas.microsoft.com/office/2007/relationships/media" Target="../media/media13.mp3"/><Relationship Id="rId33" Type="http://schemas.microsoft.com/office/2007/relationships/hdphoto" Target="../media/hdphoto1.wdp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0" Type="http://schemas.openxmlformats.org/officeDocument/2006/relationships/audio" Target="../media/media10.mp3"/><Relationship Id="rId29" Type="http://schemas.openxmlformats.org/officeDocument/2006/relationships/slideLayout" Target="../slideLayouts/slideLayout11.xml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audio" Target="../media/media12.mp3"/><Relationship Id="rId32" Type="http://schemas.openxmlformats.org/officeDocument/2006/relationships/image" Target="../media/image3.png"/><Relationship Id="rId5" Type="http://schemas.microsoft.com/office/2007/relationships/media" Target="../media/media3.mp3"/><Relationship Id="rId15" Type="http://schemas.microsoft.com/office/2007/relationships/media" Target="../media/media8.mp3"/><Relationship Id="rId23" Type="http://schemas.microsoft.com/office/2007/relationships/media" Target="../media/media12.mp3"/><Relationship Id="rId28" Type="http://schemas.openxmlformats.org/officeDocument/2006/relationships/audio" Target="../media/media14.mp3"/><Relationship Id="rId10" Type="http://schemas.openxmlformats.org/officeDocument/2006/relationships/audio" Target="../media/media5.mp3"/><Relationship Id="rId19" Type="http://schemas.microsoft.com/office/2007/relationships/media" Target="../media/media10.mp3"/><Relationship Id="rId31" Type="http://schemas.openxmlformats.org/officeDocument/2006/relationships/image" Target="../media/image6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audio" Target="../media/media11.mp3"/><Relationship Id="rId27" Type="http://schemas.microsoft.com/office/2007/relationships/media" Target="../media/media14.mp3"/><Relationship Id="rId30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8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slideLayout" Target="../slideLayouts/slideLayout13.xml"/><Relationship Id="rId5" Type="http://schemas.microsoft.com/office/2007/relationships/media" Target="../media/media20.mp3"/><Relationship Id="rId15" Type="http://schemas.microsoft.com/office/2007/relationships/hdphoto" Target="../media/hdphoto1.wdp"/><Relationship Id="rId10" Type="http://schemas.openxmlformats.org/officeDocument/2006/relationships/audio" Target="../media/media22.mp3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7" Type="http://schemas.microsoft.com/office/2007/relationships/hdphoto" Target="../media/hdphoto1.wdp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6.mp3"/><Relationship Id="rId13" Type="http://schemas.openxmlformats.org/officeDocument/2006/relationships/slideLayout" Target="../slideLayouts/slideLayout13.xml"/><Relationship Id="rId3" Type="http://schemas.microsoft.com/office/2007/relationships/media" Target="../media/media24.mp3"/><Relationship Id="rId7" Type="http://schemas.microsoft.com/office/2007/relationships/media" Target="../media/media26.mp3"/><Relationship Id="rId12" Type="http://schemas.openxmlformats.org/officeDocument/2006/relationships/audio" Target="../media/media28.mp3"/><Relationship Id="rId2" Type="http://schemas.openxmlformats.org/officeDocument/2006/relationships/audio" Target="../media/media23.mp3"/><Relationship Id="rId16" Type="http://schemas.microsoft.com/office/2007/relationships/hdphoto" Target="../media/hdphoto1.wdp"/><Relationship Id="rId1" Type="http://schemas.microsoft.com/office/2007/relationships/media" Target="../media/media23.mp3"/><Relationship Id="rId6" Type="http://schemas.openxmlformats.org/officeDocument/2006/relationships/audio" Target="../media/media25.mp3"/><Relationship Id="rId11" Type="http://schemas.microsoft.com/office/2007/relationships/media" Target="../media/media28.mp3"/><Relationship Id="rId5" Type="http://schemas.microsoft.com/office/2007/relationships/media" Target="../media/media25.mp3"/><Relationship Id="rId15" Type="http://schemas.openxmlformats.org/officeDocument/2006/relationships/image" Target="../media/image3.png"/><Relationship Id="rId10" Type="http://schemas.openxmlformats.org/officeDocument/2006/relationships/audio" Target="../media/media27.mp3"/><Relationship Id="rId4" Type="http://schemas.openxmlformats.org/officeDocument/2006/relationships/audio" Target="../media/media24.mp3"/><Relationship Id="rId9" Type="http://schemas.microsoft.com/office/2007/relationships/media" Target="../media/media27.mp3"/><Relationship Id="rId1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32.mp3"/><Relationship Id="rId13" Type="http://schemas.openxmlformats.org/officeDocument/2006/relationships/image" Target="../media/image3.png"/><Relationship Id="rId3" Type="http://schemas.microsoft.com/office/2007/relationships/media" Target="../media/media30.mp3"/><Relationship Id="rId7" Type="http://schemas.microsoft.com/office/2007/relationships/media" Target="../media/media32.mp3"/><Relationship Id="rId12" Type="http://schemas.openxmlformats.org/officeDocument/2006/relationships/image" Target="../media/image8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audio" Target="../media/media31.mp3"/><Relationship Id="rId11" Type="http://schemas.openxmlformats.org/officeDocument/2006/relationships/slideLayout" Target="../slideLayouts/slideLayout13.xml"/><Relationship Id="rId5" Type="http://schemas.microsoft.com/office/2007/relationships/media" Target="../media/media31.mp3"/><Relationship Id="rId10" Type="http://schemas.openxmlformats.org/officeDocument/2006/relationships/audio" Target="../media/media33.mp3"/><Relationship Id="rId4" Type="http://schemas.openxmlformats.org/officeDocument/2006/relationships/audio" Target="../media/media30.mp3"/><Relationship Id="rId9" Type="http://schemas.microsoft.com/office/2007/relationships/media" Target="../media/media33.mp3"/><Relationship Id="rId1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nglishclub.com/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s://forvo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hadarshemesh.com/" TargetMode="External"/><Relationship Id="rId5" Type="http://schemas.openxmlformats.org/officeDocument/2006/relationships/hyperlink" Target="https://www.americanenglishsounds.net/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781DE4-09D6-1F5C-F2AE-EE254BF6F6FF}"/>
              </a:ext>
            </a:extLst>
          </p:cNvPr>
          <p:cNvSpPr/>
          <p:nvPr/>
        </p:nvSpPr>
        <p:spPr>
          <a:xfrm>
            <a:off x="2048609" y="1704975"/>
            <a:ext cx="5132520" cy="2061525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342900">
              <a:buClrTx/>
              <a:buFontTx/>
              <a:buNone/>
              <a:defRPr/>
            </a:pPr>
            <a:endParaRPr lang="en-ID" sz="1350" kern="1200">
              <a:solidFill>
                <a:prstClr val="white"/>
              </a:solidFill>
              <a:latin typeface="Calibri" panose="020F0502020204030204"/>
              <a:ea typeface="+mn-ea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77F220A-8795-A570-FFD8-720358A7AEF1}"/>
                  </a:ext>
                </a:extLst>
              </p14:cNvPr>
              <p14:cNvContentPartPr/>
              <p14:nvPr/>
            </p14:nvContentPartPr>
            <p14:xfrm>
              <a:off x="4349043" y="5246046"/>
              <a:ext cx="360" cy="5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77F220A-8795-A570-FFD8-720358A7AE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40403" y="5237406"/>
                <a:ext cx="18000" cy="230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le 6">
            <a:extLst>
              <a:ext uri="{FF2B5EF4-FFF2-40B4-BE49-F238E27FC236}">
                <a16:creationId xmlns:a16="http://schemas.microsoft.com/office/drawing/2014/main" id="{57A76195-F462-3E69-94AC-6DE1F47CF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8608" y="1774628"/>
            <a:ext cx="5132521" cy="1908052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92D050"/>
                </a:solidFill>
                <a:latin typeface="Bobby Jones Soft Regular" pitchFamily="50" charset="0"/>
              </a:rPr>
              <a:t>Gr</a:t>
            </a:r>
            <a:r>
              <a:rPr lang="en-US" sz="3600" u="sng" dirty="0">
                <a:solidFill>
                  <a:srgbClr val="92D050"/>
                </a:solidFill>
                <a:latin typeface="Bobby Jones Soft Regular" pitchFamily="50" charset="0"/>
              </a:rPr>
              <a:t>ee</a:t>
            </a:r>
            <a:r>
              <a:rPr lang="en-US" sz="3600" dirty="0">
                <a:solidFill>
                  <a:srgbClr val="92D050"/>
                </a:solidFill>
                <a:latin typeface="Bobby Jones Soft Regular" pitchFamily="50" charset="0"/>
              </a:rPr>
              <a:t>n /</a:t>
            </a:r>
            <a:r>
              <a:rPr lang="en-US" sz="3600" dirty="0">
                <a:solidFill>
                  <a:srgbClr val="92D050"/>
                </a:solidFill>
                <a:latin typeface="Now" panose="00000500000000000000" pitchFamily="50" charset="0"/>
              </a:rPr>
              <a:t>i</a:t>
            </a:r>
            <a:r>
              <a:rPr lang="en-US" sz="3600" dirty="0">
                <a:solidFill>
                  <a:srgbClr val="92D050"/>
                </a:solidFill>
                <a:latin typeface="Bobby Jones Soft Regular" pitchFamily="50" charset="0"/>
              </a:rPr>
              <a:t>:/</a:t>
            </a:r>
            <a:r>
              <a:rPr lang="en-US" sz="3600" dirty="0">
                <a:solidFill>
                  <a:prstClr val="white"/>
                </a:solidFill>
                <a:latin typeface="Bobby Jones Soft Regular" pitchFamily="50" charset="0"/>
              </a:rPr>
              <a:t> &amp; </a:t>
            </a:r>
            <a:r>
              <a:rPr lang="en-US" sz="3600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</a:rPr>
              <a:t>s</a:t>
            </a:r>
            <a:r>
              <a:rPr lang="en-US" sz="3600" u="sng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</a:rPr>
              <a:t>i</a:t>
            </a:r>
            <a:r>
              <a:rPr lang="en-US" sz="3600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</a:rPr>
              <a:t>lver /</a:t>
            </a:r>
            <a:r>
              <a:rPr lang="en-GB" sz="3600" kern="1200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ɪ/</a:t>
            </a:r>
            <a:br>
              <a:rPr lang="en-US" sz="3600" dirty="0">
                <a:solidFill>
                  <a:srgbClr val="F4EBE8"/>
                </a:solidFill>
                <a:latin typeface="Bobby Jones Soft Regular" pitchFamily="50" charset="0"/>
              </a:rPr>
            </a:br>
            <a:r>
              <a:rPr lang="en-US" sz="3600" dirty="0">
                <a:latin typeface="Bobby Jones Soft Regular" pitchFamily="50" charset="0"/>
              </a:rPr>
              <a:t>wh</a:t>
            </a:r>
            <a:r>
              <a:rPr lang="en-US" sz="3600" u="sng" dirty="0">
                <a:latin typeface="Bobby Jones Soft Regular" pitchFamily="50" charset="0"/>
              </a:rPr>
              <a:t>i</a:t>
            </a:r>
            <a:r>
              <a:rPr lang="en-US" sz="3600" dirty="0">
                <a:latin typeface="Bobby Jones Soft Regular" pitchFamily="50" charset="0"/>
              </a:rPr>
              <a:t>te</a:t>
            </a:r>
            <a:br>
              <a:rPr lang="en-US" sz="3600" dirty="0">
                <a:latin typeface="Bobby Jones Soft Regular" pitchFamily="50" charset="0"/>
              </a:rPr>
            </a:br>
            <a:r>
              <a:rPr lang="en-US" sz="3600" dirty="0">
                <a:solidFill>
                  <a:schemeClr val="accent1"/>
                </a:solidFill>
                <a:latin typeface="Bobby Jones Soft Regular" pitchFamily="50" charset="0"/>
              </a:rPr>
              <a:t>-</a:t>
            </a:r>
            <a:r>
              <a:rPr lang="en-US" sz="3600" dirty="0" err="1">
                <a:solidFill>
                  <a:schemeClr val="accent1"/>
                </a:solidFill>
                <a:latin typeface="Bobby Jones Soft Regular" pitchFamily="50" charset="0"/>
              </a:rPr>
              <a:t>ght</a:t>
            </a:r>
            <a:endParaRPr lang="en-ID" sz="3600" dirty="0">
              <a:solidFill>
                <a:schemeClr val="accent1"/>
              </a:solidFill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2673692-881E-13EC-F238-8719EB586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336391"/>
            <a:ext cx="9144000" cy="331818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Now" panose="00000500000000000000" pitchFamily="50" charset="0"/>
              </a:rPr>
              <a:t>EAR TRAINING:</a:t>
            </a:r>
            <a:endParaRPr lang="en-ID" dirty="0">
              <a:latin typeface="Now" panose="00000500000000000000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62A495-200F-4040-D828-E068476D92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4" t="59926" r="83541" b="32388"/>
          <a:stretch/>
        </p:blipFill>
        <p:spPr>
          <a:xfrm>
            <a:off x="1809202" y="2548053"/>
            <a:ext cx="478813" cy="375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5846D1-3619-DA37-6E3D-B30552148F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6" t="28645" r="18333" b="62500"/>
          <a:stretch/>
        </p:blipFill>
        <p:spPr>
          <a:xfrm>
            <a:off x="6844579" y="1387163"/>
            <a:ext cx="673100" cy="6072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F3A144-9215-0F9D-7DAB-3C7ED2881C8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66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73;p25">
            <a:extLst>
              <a:ext uri="{FF2B5EF4-FFF2-40B4-BE49-F238E27FC236}">
                <a16:creationId xmlns:a16="http://schemas.microsoft.com/office/drawing/2014/main" id="{AA99F3AC-5F6D-88AB-F76C-CE6B8BD4E4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2216" y="4636824"/>
            <a:ext cx="299569" cy="15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A50B96-E8FC-DE6B-D084-DD1451918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866" y="0"/>
            <a:ext cx="7144134" cy="51435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3736231-BCB0-C2B9-CC30-062BA1012830}"/>
              </a:ext>
            </a:extLst>
          </p:cNvPr>
          <p:cNvSpPr txBox="1">
            <a:spLocks/>
          </p:cNvSpPr>
          <p:nvPr/>
        </p:nvSpPr>
        <p:spPr>
          <a:xfrm>
            <a:off x="326570" y="571500"/>
            <a:ext cx="1511021" cy="395967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buClrTx/>
            </a:pPr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</a:rPr>
              <a:t>The </a:t>
            </a:r>
            <a:r>
              <a:rPr lang="en-US" sz="3300" dirty="0">
                <a:solidFill>
                  <a:srgbClr val="325EAA"/>
                </a:solidFill>
                <a:latin typeface="Bobby Jones Soft Regular" pitchFamily="50" charset="0"/>
              </a:rPr>
              <a:t>c</a:t>
            </a:r>
            <a:r>
              <a:rPr lang="en-US" sz="3300" dirty="0">
                <a:solidFill>
                  <a:srgbClr val="E96798"/>
                </a:solidFill>
                <a:latin typeface="Bobby Jones Soft Regular" pitchFamily="50" charset="0"/>
              </a:rPr>
              <a:t>o</a:t>
            </a:r>
            <a:r>
              <a:rPr lang="en-US" sz="3300" dirty="0">
                <a:solidFill>
                  <a:srgbClr val="E7C034"/>
                </a:solidFill>
                <a:latin typeface="Bobby Jones Soft Regular" pitchFamily="50" charset="0"/>
              </a:rPr>
              <a:t>l</a:t>
            </a:r>
            <a:r>
              <a:rPr lang="en-US" sz="3300" dirty="0">
                <a:solidFill>
                  <a:srgbClr val="790E94"/>
                </a:solidFill>
                <a:latin typeface="Bobby Jones Soft Regular" pitchFamily="50" charset="0"/>
              </a:rPr>
              <a:t>o</a:t>
            </a:r>
            <a:r>
              <a:rPr lang="en-US" sz="3300" dirty="0">
                <a:solidFill>
                  <a:srgbClr val="00CCD3"/>
                </a:solidFill>
                <a:latin typeface="Bobby Jones Soft Regular" pitchFamily="50" charset="0"/>
              </a:rPr>
              <a:t>r</a:t>
            </a:r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</a:rPr>
              <a:t> </a:t>
            </a:r>
            <a:r>
              <a:rPr lang="en-US" sz="3300" u="sng" dirty="0">
                <a:solidFill>
                  <a:prstClr val="white"/>
                </a:solidFill>
                <a:latin typeface="Bobby Jones Soft Regular" pitchFamily="50" charset="0"/>
              </a:rPr>
              <a:t>vowel</a:t>
            </a:r>
            <a:r>
              <a:rPr lang="en-ID" sz="1600" dirty="0">
                <a:solidFill>
                  <a:prstClr val="white"/>
                </a:solidFill>
                <a:latin typeface="Now" panose="00000500000000000000" pitchFamily="50" charset="0"/>
              </a:rPr>
              <a:t>®</a:t>
            </a:r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</a:rPr>
              <a:t> chart</a:t>
            </a:r>
            <a:endParaRPr lang="en-ID" sz="3300" dirty="0">
              <a:solidFill>
                <a:prstClr val="white"/>
              </a:solidFill>
              <a:latin typeface="Bobby Jones Soft Regular" pitchFamily="50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C95362C-F02F-5A2F-F662-7D924A052285}"/>
              </a:ext>
            </a:extLst>
          </p:cNvPr>
          <p:cNvSpPr/>
          <p:nvPr/>
        </p:nvSpPr>
        <p:spPr>
          <a:xfrm>
            <a:off x="2393015" y="1"/>
            <a:ext cx="1885781" cy="168468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ID" sz="1350" kern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CF9AD84-2588-B7CC-6600-024A4A787FDE}"/>
              </a:ext>
            </a:extLst>
          </p:cNvPr>
          <p:cNvSpPr/>
          <p:nvPr/>
        </p:nvSpPr>
        <p:spPr>
          <a:xfrm>
            <a:off x="1642611" y="3107073"/>
            <a:ext cx="1885781" cy="168468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ID" sz="1350" kern="120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62144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6;p24">
            <a:extLst>
              <a:ext uri="{FF2B5EF4-FFF2-40B4-BE49-F238E27FC236}">
                <a16:creationId xmlns:a16="http://schemas.microsoft.com/office/drawing/2014/main" id="{A98C4685-FFBF-E075-798C-18FB33F07539}"/>
              </a:ext>
            </a:extLst>
          </p:cNvPr>
          <p:cNvSpPr txBox="1">
            <a:spLocks/>
          </p:cNvSpPr>
          <p:nvPr/>
        </p:nvSpPr>
        <p:spPr>
          <a:xfrm>
            <a:off x="2268415" y="398008"/>
            <a:ext cx="6046911" cy="192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Pada PPT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ini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terdapat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kata-kata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berpasangan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(yang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letaknya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bersebelahan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misal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: </a:t>
            </a:r>
            <a:r>
              <a:rPr lang="en-US" sz="1500" dirty="0">
                <a:solidFill>
                  <a:srgbClr val="92D050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BEAD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dan 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BID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) dengan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bunyi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yang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serupa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namun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sebenarnya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berbeda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. Namanya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adalah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>
                <a:solidFill>
                  <a:schemeClr val="accent2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Minimal Pairs</a:t>
            </a:r>
            <a:r>
              <a:rPr lang="en-US" sz="1500" dirty="0">
                <a:solidFill>
                  <a:schemeClr val="accent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, 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atau </a:t>
            </a:r>
            <a:r>
              <a:rPr lang="en-US" sz="1500" u="sng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pasangan</a:t>
            </a:r>
            <a:r>
              <a:rPr lang="en-US" sz="1500" u="sng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kata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dengan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perbedaan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bunyi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yang </a:t>
            </a:r>
            <a:r>
              <a:rPr lang="en-US" sz="1500" dirty="0">
                <a:solidFill>
                  <a:schemeClr val="accent4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sangat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accent4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sedikit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.</a:t>
            </a:r>
          </a:p>
        </p:txBody>
      </p:sp>
      <p:sp>
        <p:nvSpPr>
          <p:cNvPr id="10" name="Google Shape;206;p24">
            <a:extLst>
              <a:ext uri="{FF2B5EF4-FFF2-40B4-BE49-F238E27FC236}">
                <a16:creationId xmlns:a16="http://schemas.microsoft.com/office/drawing/2014/main" id="{37831E51-318D-CB0C-6322-58C83AE36B03}"/>
              </a:ext>
            </a:extLst>
          </p:cNvPr>
          <p:cNvSpPr txBox="1">
            <a:spLocks/>
          </p:cNvSpPr>
          <p:nvPr/>
        </p:nvSpPr>
        <p:spPr>
          <a:xfrm>
            <a:off x="2265117" y="2323750"/>
            <a:ext cx="6046911" cy="132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 i="1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Your </a:t>
            </a:r>
            <a:r>
              <a:rPr lang="en-US" sz="1500" i="1" dirty="0">
                <a:solidFill>
                  <a:schemeClr val="accent2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mission</a:t>
            </a:r>
            <a:r>
              <a:rPr lang="en-US" sz="1500" i="1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is to listen to the differences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.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Latih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telingamu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untuk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bisa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mendengar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perbedaan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dari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bunyi-bunyi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yang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berpasangan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tersebut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.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Setelah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itu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coba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  <a:r>
              <a:rPr lang="en-US" sz="1500" dirty="0" err="1">
                <a:solidFill>
                  <a:schemeClr val="accent2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ulangi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dan </a:t>
            </a:r>
            <a:r>
              <a:rPr lang="en-US" sz="1500" dirty="0" err="1">
                <a:solidFill>
                  <a:schemeClr val="accent2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ucapkan</a:t>
            </a:r>
            <a:r>
              <a:rPr lang="en-US" sz="1500" dirty="0">
                <a:solidFill>
                  <a:schemeClr val="bg1"/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!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13FD08-055C-7A97-4057-7A5AB801736F}"/>
              </a:ext>
            </a:extLst>
          </p:cNvPr>
          <p:cNvSpPr txBox="1">
            <a:spLocks/>
          </p:cNvSpPr>
          <p:nvPr/>
        </p:nvSpPr>
        <p:spPr>
          <a:xfrm>
            <a:off x="326570" y="571500"/>
            <a:ext cx="1511021" cy="395967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100000"/>
              </a:lnSpc>
              <a:buClrTx/>
            </a:pPr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</a:rPr>
              <a:t>The </a:t>
            </a:r>
            <a:r>
              <a:rPr lang="en-US" sz="3300" dirty="0">
                <a:solidFill>
                  <a:srgbClr val="325EAA"/>
                </a:solidFill>
                <a:latin typeface="Bobby Jones Soft Regular" pitchFamily="50" charset="0"/>
              </a:rPr>
              <a:t>c</a:t>
            </a:r>
            <a:r>
              <a:rPr lang="en-US" sz="3300" dirty="0">
                <a:solidFill>
                  <a:srgbClr val="E96798"/>
                </a:solidFill>
                <a:latin typeface="Bobby Jones Soft Regular" pitchFamily="50" charset="0"/>
              </a:rPr>
              <a:t>o</a:t>
            </a:r>
            <a:r>
              <a:rPr lang="en-US" sz="3300" dirty="0">
                <a:solidFill>
                  <a:srgbClr val="E7C034"/>
                </a:solidFill>
                <a:latin typeface="Bobby Jones Soft Regular" pitchFamily="50" charset="0"/>
              </a:rPr>
              <a:t>l</a:t>
            </a:r>
            <a:r>
              <a:rPr lang="en-US" sz="3300" dirty="0">
                <a:solidFill>
                  <a:srgbClr val="790E94"/>
                </a:solidFill>
                <a:latin typeface="Bobby Jones Soft Regular" pitchFamily="50" charset="0"/>
              </a:rPr>
              <a:t>o</a:t>
            </a:r>
            <a:r>
              <a:rPr lang="en-US" sz="3300" dirty="0">
                <a:solidFill>
                  <a:srgbClr val="00CCD3"/>
                </a:solidFill>
                <a:latin typeface="Bobby Jones Soft Regular" pitchFamily="50" charset="0"/>
              </a:rPr>
              <a:t>r</a:t>
            </a:r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</a:rPr>
              <a:t> </a:t>
            </a:r>
            <a:r>
              <a:rPr lang="en-US" sz="3300" u="sng" dirty="0">
                <a:solidFill>
                  <a:prstClr val="white"/>
                </a:solidFill>
                <a:latin typeface="Bobby Jones Soft Regular" pitchFamily="50" charset="0"/>
              </a:rPr>
              <a:t>vowel</a:t>
            </a:r>
            <a:r>
              <a:rPr lang="en-ID" sz="1600" dirty="0">
                <a:solidFill>
                  <a:prstClr val="white"/>
                </a:solidFill>
                <a:latin typeface="Now" panose="00000500000000000000" pitchFamily="50" charset="0"/>
              </a:rPr>
              <a:t>®</a:t>
            </a:r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</a:rPr>
              <a:t> chart</a:t>
            </a:r>
            <a:endParaRPr lang="en-ID" sz="3300" dirty="0">
              <a:solidFill>
                <a:prstClr val="white"/>
              </a:solidFill>
              <a:latin typeface="Bobby Jones Soft Regular" pitchFamily="5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95B5AC-B17A-9638-AC30-02F7CE3C8488}"/>
              </a:ext>
            </a:extLst>
          </p:cNvPr>
          <p:cNvSpPr/>
          <p:nvPr/>
        </p:nvSpPr>
        <p:spPr>
          <a:xfrm>
            <a:off x="2048608" y="275640"/>
            <a:ext cx="6479931" cy="4255538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89A90A-AD81-697C-625F-088B215F9E8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04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037715-9909-0C98-7606-AF4EBF594869}"/>
              </a:ext>
            </a:extLst>
          </p:cNvPr>
          <p:cNvSpPr/>
          <p:nvPr/>
        </p:nvSpPr>
        <p:spPr>
          <a:xfrm>
            <a:off x="628650" y="269743"/>
            <a:ext cx="7886700" cy="10109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ID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0E64488F-7060-CDEF-C2CC-35DBAACDD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85" y="2156931"/>
            <a:ext cx="1972784" cy="1452391"/>
          </a:xfrm>
          <a:prstGeom prst="rect">
            <a:avLst/>
          </a:prstGeom>
        </p:spPr>
      </p:pic>
      <p:sp>
        <p:nvSpPr>
          <p:cNvPr id="24" name="Title 39">
            <a:extLst>
              <a:ext uri="{FF2B5EF4-FFF2-40B4-BE49-F238E27FC236}">
                <a16:creationId xmlns:a16="http://schemas.microsoft.com/office/drawing/2014/main" id="{043CBF16-F621-16B5-F461-258CFCB844C3}"/>
              </a:ext>
            </a:extLst>
          </p:cNvPr>
          <p:cNvSpPr txBox="1">
            <a:spLocks/>
          </p:cNvSpPr>
          <p:nvPr/>
        </p:nvSpPr>
        <p:spPr>
          <a:xfrm>
            <a:off x="628650" y="1367662"/>
            <a:ext cx="3322625" cy="45223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3429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en-ID" sz="15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89CB9E-E579-5085-FA3B-702A5CCB9D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360"/>
          <a:stretch/>
        </p:blipFill>
        <p:spPr>
          <a:xfrm>
            <a:off x="6542565" y="1367662"/>
            <a:ext cx="1972785" cy="303093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4F2ECB1-6BD9-BF2F-C08A-EBA6160C07EF}"/>
              </a:ext>
            </a:extLst>
          </p:cNvPr>
          <p:cNvCxnSpPr>
            <a:cxnSpLocks/>
            <a:stCxn id="5" idx="1"/>
            <a:endCxn id="17" idx="3"/>
          </p:cNvCxnSpPr>
          <p:nvPr/>
        </p:nvCxnSpPr>
        <p:spPr>
          <a:xfrm flipH="1">
            <a:off x="6111669" y="2883127"/>
            <a:ext cx="4308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A17B9ACF-6F6F-3F60-714E-EA416503AF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7"/>
          <a:stretch/>
        </p:blipFill>
        <p:spPr>
          <a:xfrm>
            <a:off x="628650" y="1933011"/>
            <a:ext cx="3169126" cy="1900232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C7B1BE1-62E5-A0D0-4140-4208789EAE85}"/>
              </a:ext>
            </a:extLst>
          </p:cNvPr>
          <p:cNvCxnSpPr>
            <a:cxnSpLocks/>
            <a:stCxn id="17" idx="1"/>
            <a:endCxn id="27" idx="3"/>
          </p:cNvCxnSpPr>
          <p:nvPr/>
        </p:nvCxnSpPr>
        <p:spPr>
          <a:xfrm flipH="1">
            <a:off x="3797776" y="2883127"/>
            <a:ext cx="341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le 39">
            <a:extLst>
              <a:ext uri="{FF2B5EF4-FFF2-40B4-BE49-F238E27FC236}">
                <a16:creationId xmlns:a16="http://schemas.microsoft.com/office/drawing/2014/main" id="{C6D9F28E-F199-D9FB-798D-7310AB888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defTabSz="3429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3600" dirty="0">
                <a:solidFill>
                  <a:prstClr val="white"/>
                </a:solidFill>
                <a:latin typeface="Bobby Jones Soft Regular" pitchFamily="50" charset="0"/>
              </a:rPr>
              <a:t>Pay attention to your </a:t>
            </a:r>
            <a:r>
              <a:rPr lang="en-US" sz="3600" dirty="0">
                <a:solidFill>
                  <a:srgbClr val="92D050"/>
                </a:solidFill>
                <a:latin typeface="Bobby Jones Soft Regular" pitchFamily="50" charset="0"/>
              </a:rPr>
              <a:t>speech organs</a:t>
            </a:r>
            <a:r>
              <a:rPr lang="en-US" sz="3600" dirty="0">
                <a:solidFill>
                  <a:prstClr val="white"/>
                </a:solidFill>
                <a:latin typeface="Bobby Jones Soft Regular" pitchFamily="50" charset="0"/>
              </a:rPr>
              <a:t>!</a:t>
            </a:r>
            <a:br>
              <a:rPr lang="en-US" sz="3600" dirty="0">
                <a:solidFill>
                  <a:prstClr val="white"/>
                </a:solidFill>
                <a:latin typeface="Bobby Jones Soft Regular" pitchFamily="50" charset="0"/>
              </a:rPr>
            </a:b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(The placement of your tongue &amp; jaw)</a:t>
            </a:r>
            <a:endParaRPr lang="en-ID" sz="1500" dirty="0">
              <a:solidFill>
                <a:prstClr val="white"/>
              </a:solidFill>
              <a:latin typeface="Now" panose="00000500000000000000" pitchFamily="50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D9885B-7D9A-ADC7-837C-30584902824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89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77F220A-8795-A570-FFD8-720358A7AEF1}"/>
                  </a:ext>
                </a:extLst>
              </p14:cNvPr>
              <p14:cNvContentPartPr/>
              <p14:nvPr/>
            </p14:nvContentPartPr>
            <p14:xfrm>
              <a:off x="4349043" y="5246046"/>
              <a:ext cx="360" cy="5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77F220A-8795-A570-FFD8-720358A7AE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40403" y="5237406"/>
                <a:ext cx="18000" cy="230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le 6">
            <a:extLst>
              <a:ext uri="{FF2B5EF4-FFF2-40B4-BE49-F238E27FC236}">
                <a16:creationId xmlns:a16="http://schemas.microsoft.com/office/drawing/2014/main" id="{57A76195-F462-3E69-94AC-6DE1F47CF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963550"/>
            <a:ext cx="6858000" cy="1557560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92D050"/>
                </a:solidFill>
                <a:latin typeface="Bobby Jones Soft Regular" pitchFamily="50" charset="0"/>
              </a:rPr>
              <a:t>Gr</a:t>
            </a:r>
            <a:r>
              <a:rPr lang="en-US" u="sng" dirty="0">
                <a:solidFill>
                  <a:srgbClr val="92D050"/>
                </a:solidFill>
                <a:latin typeface="Bobby Jones Soft Regular" pitchFamily="50" charset="0"/>
              </a:rPr>
              <a:t>ee</a:t>
            </a:r>
            <a:r>
              <a:rPr lang="en-US" dirty="0">
                <a:solidFill>
                  <a:srgbClr val="92D050"/>
                </a:solidFill>
                <a:latin typeface="Bobby Jones Soft Regular" pitchFamily="50" charset="0"/>
              </a:rPr>
              <a:t>n /</a:t>
            </a:r>
            <a:r>
              <a:rPr lang="en-US" dirty="0">
                <a:solidFill>
                  <a:srgbClr val="92D050"/>
                </a:solidFill>
                <a:latin typeface="Now" panose="00000500000000000000" pitchFamily="50" charset="0"/>
              </a:rPr>
              <a:t>i</a:t>
            </a:r>
            <a:r>
              <a:rPr lang="en-US" dirty="0">
                <a:solidFill>
                  <a:srgbClr val="92D050"/>
                </a:solidFill>
                <a:latin typeface="Bobby Jones Soft Regular" pitchFamily="50" charset="0"/>
              </a:rPr>
              <a:t>:/</a:t>
            </a:r>
            <a:br>
              <a:rPr lang="en-US" dirty="0">
                <a:solidFill>
                  <a:prstClr val="white"/>
                </a:solidFill>
                <a:latin typeface="Bobby Jones Soft Regular" pitchFamily="50" charset="0"/>
              </a:rPr>
            </a:br>
            <a:r>
              <a:rPr lang="en-US" dirty="0">
                <a:solidFill>
                  <a:prstClr val="white"/>
                </a:solidFill>
                <a:latin typeface="Bobby Jones Soft Regular" pitchFamily="50" charset="0"/>
              </a:rPr>
              <a:t> 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</a:rPr>
              <a:t>s</a:t>
            </a:r>
            <a:r>
              <a:rPr lang="en-US" u="sng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</a:rPr>
              <a:t>i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</a:rPr>
              <a:t>lver /</a:t>
            </a:r>
            <a:r>
              <a:rPr lang="en-GB" sz="4800" kern="1200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ɪ/</a:t>
            </a:r>
            <a:endParaRPr lang="en-ID" dirty="0">
              <a:solidFill>
                <a:schemeClr val="tx1">
                  <a:lumMod val="75000"/>
                </a:schemeClr>
              </a:solidFill>
              <a:latin typeface="Bobby Jones Soft Regular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62A495-200F-4040-D828-E068476D92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4" t="59926" r="83541" b="32388"/>
          <a:stretch/>
        </p:blipFill>
        <p:spPr>
          <a:xfrm>
            <a:off x="2090966" y="3118456"/>
            <a:ext cx="478813" cy="375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5846D1-3619-DA37-6E3D-B30552148F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6" t="28645" r="18333" b="62500"/>
          <a:stretch/>
        </p:blipFill>
        <p:spPr>
          <a:xfrm>
            <a:off x="6286501" y="1611262"/>
            <a:ext cx="673100" cy="607290"/>
          </a:xfrm>
          <a:prstGeom prst="rect">
            <a:avLst/>
          </a:prstGeom>
        </p:spPr>
      </p:pic>
      <p:sp>
        <p:nvSpPr>
          <p:cNvPr id="9" name="Subtitle 7">
            <a:extLst>
              <a:ext uri="{FF2B5EF4-FFF2-40B4-BE49-F238E27FC236}">
                <a16:creationId xmlns:a16="http://schemas.microsoft.com/office/drawing/2014/main" id="{14856BE5-D1E9-D9DD-4331-AB9A82274CD3}"/>
              </a:ext>
            </a:extLst>
          </p:cNvPr>
          <p:cNvSpPr txBox="1">
            <a:spLocks/>
          </p:cNvSpPr>
          <p:nvPr/>
        </p:nvSpPr>
        <p:spPr>
          <a:xfrm>
            <a:off x="0" y="1713577"/>
            <a:ext cx="9144000" cy="3318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dirty="0">
                <a:latin typeface="Now" panose="00000500000000000000" pitchFamily="50" charset="0"/>
              </a:rPr>
              <a:t>Minimal Pairs:</a:t>
            </a:r>
            <a:endParaRPr lang="en-ID" dirty="0">
              <a:latin typeface="Now" panose="00000500000000000000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9E7D8-5BC7-4B6F-0D93-91CF8F353DF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49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D9F5E306-C067-742C-D278-405289341928}"/>
              </a:ext>
            </a:extLst>
          </p:cNvPr>
          <p:cNvSpPr/>
          <p:nvPr/>
        </p:nvSpPr>
        <p:spPr>
          <a:xfrm>
            <a:off x="5255485" y="1729493"/>
            <a:ext cx="1472340" cy="1357569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ID" sz="1350" kern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itle 39">
            <a:extLst>
              <a:ext uri="{FF2B5EF4-FFF2-40B4-BE49-F238E27FC236}">
                <a16:creationId xmlns:a16="http://schemas.microsoft.com/office/drawing/2014/main" id="{71549590-266D-861F-470C-ABEDFC86D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pPr algn="ctr" defTabSz="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gr</a:t>
            </a:r>
            <a:r>
              <a:rPr lang="en-US" u="sng" dirty="0">
                <a:solidFill>
                  <a:srgbClr val="92D050"/>
                </a:solidFill>
                <a:latin typeface="Bobby Jones Soft Regular" pitchFamily="50" charset="0"/>
                <a:ea typeface="+mn-ea"/>
                <a:cs typeface="+mn-cs"/>
              </a:rPr>
              <a:t>ee</a:t>
            </a:r>
            <a:r>
              <a:rPr lang="en-US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n &amp;</a:t>
            </a:r>
            <a:r>
              <a:rPr lang="en-US" dirty="0">
                <a:solidFill>
                  <a:srgbClr val="101111"/>
                </a:solidFill>
                <a:latin typeface="Bobby Jones Soft Regular" pitchFamily="50" charset="0"/>
                <a:ea typeface="+mn-ea"/>
                <a:cs typeface="+mn-cs"/>
              </a:rPr>
              <a:t> </a:t>
            </a:r>
            <a:r>
              <a:rPr lang="en-US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s</a:t>
            </a:r>
            <a:r>
              <a:rPr lang="en-US" u="sng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  <a:ea typeface="+mn-ea"/>
                <a:cs typeface="+mn-cs"/>
              </a:rPr>
              <a:t>i</a:t>
            </a:r>
            <a:r>
              <a:rPr lang="en-US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lver</a:t>
            </a:r>
            <a:br>
              <a:rPr lang="en-ID" sz="1350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</a:br>
            <a:r>
              <a:rPr lang="en-GB" sz="1200" dirty="0">
                <a:solidFill>
                  <a:prstClr val="white"/>
                </a:solidFill>
                <a:latin typeface="Now" panose="00000500000000000000" pitchFamily="50" charset="0"/>
                <a:sym typeface="Atkinson Hyperlegible"/>
              </a:rPr>
              <a:t>Learn the differences!</a:t>
            </a:r>
            <a:endParaRPr lang="en-ID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037715-9909-0C98-7606-AF4EBF594869}"/>
              </a:ext>
            </a:extLst>
          </p:cNvPr>
          <p:cNvSpPr/>
          <p:nvPr/>
        </p:nvSpPr>
        <p:spPr>
          <a:xfrm>
            <a:off x="628650" y="269743"/>
            <a:ext cx="7886700" cy="10109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ID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FE4A3B-5533-46C3-0821-5B6A208E04FB}"/>
              </a:ext>
            </a:extLst>
          </p:cNvPr>
          <p:cNvGrpSpPr/>
          <p:nvPr/>
        </p:nvGrpSpPr>
        <p:grpSpPr>
          <a:xfrm>
            <a:off x="5301540" y="1890103"/>
            <a:ext cx="3006887" cy="2188028"/>
            <a:chOff x="7803306" y="350588"/>
            <a:chExt cx="4009182" cy="2917371"/>
          </a:xfrm>
        </p:grpSpPr>
        <p:pic>
          <p:nvPicPr>
            <p:cNvPr id="17" name="Content Placeholder 4">
              <a:extLst>
                <a:ext uri="{FF2B5EF4-FFF2-40B4-BE49-F238E27FC236}">
                  <a16:creationId xmlns:a16="http://schemas.microsoft.com/office/drawing/2014/main" id="{0E64488F-7060-CDEF-C2CC-35DBAACDD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2266" y="683685"/>
              <a:ext cx="3510222" cy="2584274"/>
            </a:xfrm>
            <a:prstGeom prst="rect">
              <a:avLst/>
            </a:prstGeom>
          </p:spPr>
        </p:pic>
        <p:sp>
          <p:nvSpPr>
            <p:cNvPr id="18" name="Google Shape;176;p23">
              <a:extLst>
                <a:ext uri="{FF2B5EF4-FFF2-40B4-BE49-F238E27FC236}">
                  <a16:creationId xmlns:a16="http://schemas.microsoft.com/office/drawing/2014/main" id="{B65F2C6B-89BA-5460-E449-5E17EA73EAE6}"/>
                </a:ext>
              </a:extLst>
            </p:cNvPr>
            <p:cNvSpPr txBox="1"/>
            <p:nvPr/>
          </p:nvSpPr>
          <p:spPr>
            <a:xfrm>
              <a:off x="7960255" y="670035"/>
              <a:ext cx="710556" cy="400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275" kern="1200" dirty="0">
                  <a:solidFill>
                    <a:srgbClr val="101111"/>
                  </a:solidFill>
                  <a:highlight>
                    <a:srgbClr val="92D050"/>
                  </a:highlight>
                  <a:latin typeface="Now" panose="00000500000000000000" pitchFamily="50" charset="0"/>
                  <a:ea typeface="Atkinson Hyperlegible"/>
                  <a:cs typeface="Atkinson Hyperlegible"/>
                  <a:sym typeface="Atkinson Hyperlegible"/>
                </a:rPr>
                <a:t>/i:/</a:t>
              </a:r>
              <a:endParaRPr lang="en-GB" sz="1275" kern="1200" dirty="0">
                <a:solidFill>
                  <a:srgbClr val="101111"/>
                </a:solidFill>
                <a:highlight>
                  <a:srgbClr val="92D050"/>
                </a:highlight>
                <a:latin typeface="Now" panose="000005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" name="Google Shape;176;p23">
              <a:extLst>
                <a:ext uri="{FF2B5EF4-FFF2-40B4-BE49-F238E27FC236}">
                  <a16:creationId xmlns:a16="http://schemas.microsoft.com/office/drawing/2014/main" id="{70B90DF8-B56C-A559-5867-7B9F6162CDDC}"/>
                </a:ext>
              </a:extLst>
            </p:cNvPr>
            <p:cNvSpPr txBox="1"/>
            <p:nvPr/>
          </p:nvSpPr>
          <p:spPr>
            <a:xfrm>
              <a:off x="8503514" y="804355"/>
              <a:ext cx="439891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b="1" kern="1200" dirty="0" err="1">
                  <a:solidFill>
                    <a:srgbClr val="FFFF00"/>
                  </a:solidFill>
                  <a:latin typeface="Bobby Jones Soft Regular" pitchFamily="50" charset="0"/>
                  <a:ea typeface="Atkinson Hyperlegible"/>
                  <a:cs typeface="Atkinson Hyperlegible"/>
                  <a:sym typeface="Atkinson Hyperlegible"/>
                </a:rPr>
                <a:t>i</a:t>
              </a:r>
              <a:endParaRPr sz="1125" b="1" kern="1200" dirty="0">
                <a:solidFill>
                  <a:srgbClr val="FFFF00"/>
                </a:solidFill>
                <a:latin typeface="Bobby Jones Soft Regular" pitchFamily="50" charset="0"/>
                <a:ea typeface="+mn-ea"/>
                <a:cs typeface="+mn-cs"/>
              </a:endParaRPr>
            </a:p>
          </p:txBody>
        </p:sp>
        <p:sp>
          <p:nvSpPr>
            <p:cNvPr id="20" name="Google Shape;176;p23">
              <a:extLst>
                <a:ext uri="{FF2B5EF4-FFF2-40B4-BE49-F238E27FC236}">
                  <a16:creationId xmlns:a16="http://schemas.microsoft.com/office/drawing/2014/main" id="{76A9EE85-61BE-87CD-5986-D971BC4BBED8}"/>
                </a:ext>
              </a:extLst>
            </p:cNvPr>
            <p:cNvSpPr txBox="1"/>
            <p:nvPr/>
          </p:nvSpPr>
          <p:spPr>
            <a:xfrm>
              <a:off x="8450865" y="1444887"/>
              <a:ext cx="439891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b="1" kern="1200" dirty="0">
                  <a:solidFill>
                    <a:srgbClr val="FFFF00"/>
                  </a:solidFill>
                  <a:latin typeface="Bobby Jones Soft Regular" pitchFamily="50" charset="0"/>
                  <a:ea typeface="Atkinson Hyperlegible"/>
                  <a:cs typeface="Atkinson Hyperlegible"/>
                  <a:sym typeface="Atkinson Hyperlegible"/>
                </a:rPr>
                <a:t>e</a:t>
              </a:r>
              <a:endParaRPr sz="1125" b="1" kern="1200" dirty="0">
                <a:solidFill>
                  <a:srgbClr val="FFFF00"/>
                </a:solidFill>
                <a:latin typeface="Bobby Jones Soft Regular" pitchFamily="50" charset="0"/>
                <a:ea typeface="+mn-ea"/>
                <a:cs typeface="+mn-cs"/>
              </a:endParaRPr>
            </a:p>
          </p:txBody>
        </p:sp>
        <p:sp>
          <p:nvSpPr>
            <p:cNvPr id="21" name="Google Shape;177;p23">
              <a:extLst>
                <a:ext uri="{FF2B5EF4-FFF2-40B4-BE49-F238E27FC236}">
                  <a16:creationId xmlns:a16="http://schemas.microsoft.com/office/drawing/2014/main" id="{A1B7A6EA-403A-AB7B-EB3E-6EEB22C29CD6}"/>
                </a:ext>
              </a:extLst>
            </p:cNvPr>
            <p:cNvSpPr txBox="1"/>
            <p:nvPr/>
          </p:nvSpPr>
          <p:spPr>
            <a:xfrm>
              <a:off x="9010184" y="1041487"/>
              <a:ext cx="655844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kern="1200" dirty="0">
                  <a:solidFill>
                    <a:prstClr val="black"/>
                  </a:solidFill>
                  <a:highlight>
                    <a:srgbClr val="D6DCE5"/>
                  </a:highlight>
                  <a:latin typeface="Now" panose="00000500000000000000" pitchFamily="50" charset="0"/>
                  <a:ea typeface="Atkinson Hyperlegible"/>
                  <a:cs typeface="Atkinson Hyperlegible"/>
                  <a:sym typeface="Atkinson Hyperlegible"/>
                </a:rPr>
                <a:t>/ɪ/</a:t>
              </a:r>
              <a:endParaRPr sz="1125" kern="1200" dirty="0">
                <a:solidFill>
                  <a:prstClr val="white"/>
                </a:solidFill>
                <a:highlight>
                  <a:srgbClr val="D6DCE5"/>
                </a:highlight>
                <a:latin typeface="Now" panose="000005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18656A58-6E45-4066-3F06-216B95670302}"/>
                </a:ext>
              </a:extLst>
            </p:cNvPr>
            <p:cNvSpPr txBox="1">
              <a:spLocks/>
            </p:cNvSpPr>
            <p:nvPr/>
          </p:nvSpPr>
          <p:spPr>
            <a:xfrm>
              <a:off x="7803306" y="350588"/>
              <a:ext cx="1024454" cy="411281"/>
            </a:xfrm>
            <a:prstGeom prst="rect">
              <a:avLst/>
            </a:prstGeom>
          </p:spPr>
          <p:txBody>
            <a:bodyPr vert="horz" lIns="68580" tIns="34290" rIns="68580" bIns="3429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800">
                <a:lnSpc>
                  <a:spcPct val="150000"/>
                </a:lnSpc>
                <a:spcBef>
                  <a:spcPts val="750"/>
                </a:spcBef>
                <a:buClrTx/>
                <a:buNone/>
              </a:pPr>
              <a:r>
                <a:rPr lang="en-US" sz="1125" dirty="0" err="1">
                  <a:solidFill>
                    <a:srgbClr val="92D050"/>
                  </a:solidFill>
                  <a:latin typeface="Bobby Jones Soft Regular" pitchFamily="50" charset="0"/>
                </a:rPr>
                <a:t>Nyengir</a:t>
              </a:r>
              <a:r>
                <a:rPr lang="en-US" sz="1125" dirty="0">
                  <a:solidFill>
                    <a:srgbClr val="92D050"/>
                  </a:solidFill>
                  <a:latin typeface="Bobby Jones Soft Regular" pitchFamily="50" charset="0"/>
                </a:rPr>
                <a:t>!!</a:t>
              </a:r>
              <a:endParaRPr lang="en-ID" sz="1125" dirty="0">
                <a:solidFill>
                  <a:prstClr val="white"/>
                </a:solidFill>
                <a:latin typeface="Bobby Jones Soft Regular" pitchFamily="50" charset="0"/>
              </a:endParaRPr>
            </a:p>
          </p:txBody>
        </p:sp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ECB1D1C1-26F6-0140-280F-3F40F0ABC5BF}"/>
                </a:ext>
              </a:extLst>
            </p:cNvPr>
            <p:cNvSpPr txBox="1">
              <a:spLocks/>
            </p:cNvSpPr>
            <p:nvPr/>
          </p:nvSpPr>
          <p:spPr>
            <a:xfrm>
              <a:off x="8776111" y="741929"/>
              <a:ext cx="889918" cy="411281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800">
                <a:lnSpc>
                  <a:spcPct val="150000"/>
                </a:lnSpc>
                <a:spcBef>
                  <a:spcPts val="750"/>
                </a:spcBef>
                <a:buClrTx/>
                <a:buNone/>
              </a:pPr>
              <a:r>
                <a:rPr lang="en-US" sz="1125" dirty="0">
                  <a:solidFill>
                    <a:srgbClr val="44546A">
                      <a:lumMod val="20000"/>
                      <a:lumOff val="80000"/>
                    </a:srgbClr>
                  </a:solidFill>
                  <a:latin typeface="Bobby Jones Soft Regular" pitchFamily="50" charset="0"/>
                </a:rPr>
                <a:t>lazy..</a:t>
              </a:r>
              <a:endParaRPr lang="en-ID" sz="1125" dirty="0">
                <a:solidFill>
                  <a:srgbClr val="44546A">
                    <a:lumMod val="20000"/>
                    <a:lumOff val="80000"/>
                  </a:srgbClr>
                </a:solidFill>
                <a:latin typeface="Bobby Jones Soft Regular" pitchFamily="50" charset="0"/>
              </a:endParaRPr>
            </a:p>
          </p:txBody>
        </p:sp>
      </p:grpSp>
      <p:sp>
        <p:nvSpPr>
          <p:cNvPr id="24" name="Title 39">
            <a:extLst>
              <a:ext uri="{FF2B5EF4-FFF2-40B4-BE49-F238E27FC236}">
                <a16:creationId xmlns:a16="http://schemas.microsoft.com/office/drawing/2014/main" id="{043CBF16-F621-16B5-F461-258CFCB844C3}"/>
              </a:ext>
            </a:extLst>
          </p:cNvPr>
          <p:cNvSpPr txBox="1">
            <a:spLocks/>
          </p:cNvSpPr>
          <p:nvPr/>
        </p:nvSpPr>
        <p:spPr>
          <a:xfrm>
            <a:off x="5192725" y="1360946"/>
            <a:ext cx="3322625" cy="45223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3429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1500" dirty="0">
                <a:solidFill>
                  <a:prstClr val="white"/>
                </a:solidFill>
                <a:latin typeface="Bobby Jones Soft Regular" pitchFamily="50" charset="0"/>
              </a:rPr>
              <a:t>Pay attention to your </a:t>
            </a:r>
            <a:r>
              <a:rPr lang="en-US" sz="1500" dirty="0">
                <a:solidFill>
                  <a:srgbClr val="92D050"/>
                </a:solidFill>
                <a:latin typeface="Bobby Jones Soft Regular" pitchFamily="50" charset="0"/>
              </a:rPr>
              <a:t>speech organs</a:t>
            </a:r>
            <a:r>
              <a:rPr lang="en-US" sz="1500" dirty="0">
                <a:solidFill>
                  <a:prstClr val="white"/>
                </a:solidFill>
                <a:latin typeface="Bobby Jones Soft Regular" pitchFamily="50" charset="0"/>
              </a:rPr>
              <a:t>!</a:t>
            </a:r>
            <a:endParaRPr lang="en-ID" sz="15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8C5183-9B01-C60F-2AA6-4E57788FBACF}"/>
              </a:ext>
            </a:extLst>
          </p:cNvPr>
          <p:cNvSpPr txBox="1">
            <a:spLocks/>
          </p:cNvSpPr>
          <p:nvPr/>
        </p:nvSpPr>
        <p:spPr>
          <a:xfrm>
            <a:off x="628651" y="1366605"/>
            <a:ext cx="4547507" cy="327021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lnSpc>
                <a:spcPct val="150000"/>
              </a:lnSpc>
              <a:spcBef>
                <a:spcPts val="750"/>
              </a:spcBef>
              <a:buClrTx/>
              <a:buNone/>
            </a:pP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Di </a:t>
            </a:r>
            <a:r>
              <a:rPr lang="en-US" sz="1400" dirty="0" err="1">
                <a:solidFill>
                  <a:prstClr val="white"/>
                </a:solidFill>
                <a:latin typeface="Now" panose="00000500000000000000" pitchFamily="50" charset="0"/>
              </a:rPr>
              <a:t>bahasa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Inggris, </a:t>
            </a:r>
            <a:r>
              <a:rPr lang="en-US" sz="1400" dirty="0" err="1">
                <a:solidFill>
                  <a:prstClr val="white"/>
                </a:solidFill>
                <a:latin typeface="Now" panose="00000500000000000000" pitchFamily="50" charset="0"/>
              </a:rPr>
              <a:t>ada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2 </a:t>
            </a:r>
            <a:r>
              <a:rPr lang="en-US" sz="1400" dirty="0" err="1">
                <a:solidFill>
                  <a:prstClr val="white"/>
                </a:solidFill>
                <a:latin typeface="Now" panose="00000500000000000000" pitchFamily="50" charset="0"/>
              </a:rPr>
              <a:t>bunyi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/</a:t>
            </a:r>
            <a:r>
              <a:rPr lang="en-US" sz="1400" dirty="0" err="1">
                <a:solidFill>
                  <a:srgbClr val="FFFF00"/>
                </a:solidFill>
                <a:latin typeface="Now" panose="00000500000000000000" pitchFamily="50" charset="0"/>
              </a:rPr>
              <a:t>i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/:</a:t>
            </a:r>
          </a:p>
          <a:p>
            <a:pPr marL="628650" lvl="1" indent="-171450" defTabSz="685800">
              <a:lnSpc>
                <a:spcPct val="150000"/>
              </a:lnSpc>
              <a:spcBef>
                <a:spcPts val="750"/>
              </a:spcBef>
              <a:buClrTx/>
            </a:pPr>
            <a:r>
              <a:rPr lang="en-US" sz="1400" dirty="0">
                <a:solidFill>
                  <a:srgbClr val="92D050"/>
                </a:solidFill>
                <a:latin typeface="Now" panose="00000500000000000000" pitchFamily="50" charset="0"/>
              </a:rPr>
              <a:t>/i:/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	: gr</a:t>
            </a:r>
            <a:r>
              <a:rPr lang="en-US" sz="1400" u="sng" dirty="0">
                <a:solidFill>
                  <a:srgbClr val="92D050"/>
                </a:solidFill>
                <a:latin typeface="Now" panose="00000500000000000000" pitchFamily="50" charset="0"/>
              </a:rPr>
              <a:t>ee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n, tr</a:t>
            </a:r>
            <a:r>
              <a:rPr lang="en-US" sz="1400" u="sng" dirty="0">
                <a:solidFill>
                  <a:srgbClr val="92D050"/>
                </a:solidFill>
                <a:latin typeface="Now" panose="00000500000000000000" pitchFamily="50" charset="0"/>
              </a:rPr>
              <a:t>ee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, t</a:t>
            </a:r>
            <a:r>
              <a:rPr lang="en-US" sz="1400" u="sng" dirty="0">
                <a:solidFill>
                  <a:srgbClr val="92D050"/>
                </a:solidFill>
                <a:latin typeface="Now" panose="00000500000000000000" pitchFamily="50" charset="0"/>
              </a:rPr>
              <a:t>ea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cher</a:t>
            </a:r>
          </a:p>
          <a:p>
            <a:pPr marL="628650" lvl="1" indent="-171450" defTabSz="685800">
              <a:lnSpc>
                <a:spcPct val="150000"/>
              </a:lnSpc>
              <a:spcBef>
                <a:spcPts val="750"/>
              </a:spcBef>
              <a:buClrTx/>
            </a:pPr>
            <a:r>
              <a:rPr lang="en-GB" sz="1400" dirty="0">
                <a:solidFill>
                  <a:schemeClr val="tx1">
                    <a:lumMod val="75000"/>
                  </a:schemeClr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/ɪ/</a:t>
            </a:r>
            <a:r>
              <a:rPr lang="en-GB" sz="1400" dirty="0">
                <a:solidFill>
                  <a:prstClr val="white"/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	: s</a:t>
            </a:r>
            <a:r>
              <a:rPr lang="en-GB" sz="1400" u="sng" dirty="0">
                <a:solidFill>
                  <a:schemeClr val="tx1">
                    <a:lumMod val="75000"/>
                  </a:schemeClr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i</a:t>
            </a:r>
            <a:r>
              <a:rPr lang="en-GB" sz="1400" dirty="0">
                <a:solidFill>
                  <a:prstClr val="white"/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lver, </a:t>
            </a:r>
            <a:r>
              <a:rPr lang="en-GB" sz="1400" u="sng" dirty="0">
                <a:solidFill>
                  <a:schemeClr val="tx1">
                    <a:lumMod val="75000"/>
                  </a:schemeClr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i</a:t>
            </a:r>
            <a:r>
              <a:rPr lang="en-GB" sz="1400" dirty="0">
                <a:solidFill>
                  <a:prstClr val="white"/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t, sh</a:t>
            </a:r>
            <a:r>
              <a:rPr lang="en-GB" sz="1400" u="sng" dirty="0">
                <a:solidFill>
                  <a:schemeClr val="tx1">
                    <a:lumMod val="75000"/>
                  </a:schemeClr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i</a:t>
            </a:r>
            <a:r>
              <a:rPr lang="en-GB" sz="1400" dirty="0">
                <a:solidFill>
                  <a:prstClr val="white"/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p</a:t>
            </a:r>
            <a:endParaRPr lang="en-GB" sz="1400" dirty="0">
              <a:solidFill>
                <a:prstClr val="white"/>
              </a:solidFill>
              <a:latin typeface="Now" panose="00000500000000000000" pitchFamily="50" charset="0"/>
              <a:sym typeface="Atkinson Hyperlegible"/>
            </a:endParaRPr>
          </a:p>
          <a:p>
            <a:pPr defTabSz="685800">
              <a:lnSpc>
                <a:spcPct val="150000"/>
              </a:lnSpc>
              <a:spcBef>
                <a:spcPts val="750"/>
              </a:spcBef>
              <a:buClrTx/>
            </a:pP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  <a:sym typeface="Atkinson Hyperlegible"/>
              </a:rPr>
              <a:t>Lebar </a:t>
            </a:r>
            <a:r>
              <a:rPr lang="en-ID" sz="1400" dirty="0" err="1">
                <a:solidFill>
                  <a:prstClr val="white"/>
                </a:solidFill>
                <a:latin typeface="Now" panose="00000500000000000000" pitchFamily="50" charset="0"/>
                <a:sym typeface="Atkinson Hyperlegible"/>
              </a:rPr>
              <a:t>mulut</a:t>
            </a: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  <a:sym typeface="Atkinson Hyperlegible"/>
              </a:rPr>
              <a:t> yang </a:t>
            </a:r>
            <a:r>
              <a:rPr lang="en-ID" sz="1400" dirty="0" err="1">
                <a:solidFill>
                  <a:prstClr val="white"/>
                </a:solidFill>
                <a:latin typeface="Now" panose="00000500000000000000" pitchFamily="50" charset="0"/>
                <a:sym typeface="Atkinson Hyperlegible"/>
              </a:rPr>
              <a:t>berbeda</a:t>
            </a: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  <a:sym typeface="Atkinson Hyperlegible"/>
              </a:rPr>
              <a:t>.</a:t>
            </a:r>
          </a:p>
          <a:p>
            <a:pPr defTabSz="685800">
              <a:lnSpc>
                <a:spcPct val="150000"/>
              </a:lnSpc>
              <a:spcBef>
                <a:spcPts val="750"/>
              </a:spcBef>
              <a:buClrTx/>
            </a:pPr>
            <a:r>
              <a:rPr lang="en-US" sz="1400" dirty="0">
                <a:solidFill>
                  <a:srgbClr val="92D050"/>
                </a:solidFill>
                <a:latin typeface="Now" panose="00000500000000000000" pitchFamily="50" charset="0"/>
              </a:rPr>
              <a:t>GREEN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punya </a:t>
            </a:r>
            <a:r>
              <a:rPr lang="en-US" sz="1400" dirty="0" err="1">
                <a:solidFill>
                  <a:prstClr val="white"/>
                </a:solidFill>
                <a:latin typeface="Now" panose="00000500000000000000" pitchFamily="50" charset="0"/>
              </a:rPr>
              <a:t>bunyi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yang lebih “</a:t>
            </a:r>
            <a:r>
              <a:rPr lang="en-US" sz="1400" dirty="0" err="1">
                <a:solidFill>
                  <a:srgbClr val="92D050"/>
                </a:solidFill>
                <a:latin typeface="Now" panose="00000500000000000000" pitchFamily="50" charset="0"/>
              </a:rPr>
              <a:t>nyengir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” daripada </a:t>
            </a:r>
            <a:r>
              <a:rPr lang="en-US" sz="1400" dirty="0">
                <a:solidFill>
                  <a:srgbClr val="44546A">
                    <a:lumMod val="20000"/>
                    <a:lumOff val="80000"/>
                  </a:srgbClr>
                </a:solidFill>
                <a:latin typeface="Now" panose="00000500000000000000" pitchFamily="50" charset="0"/>
              </a:rPr>
              <a:t>SILVER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yang </a:t>
            </a:r>
            <a:r>
              <a:rPr lang="en-US" sz="1400" dirty="0" err="1">
                <a:solidFill>
                  <a:prstClr val="white"/>
                </a:solidFill>
                <a:latin typeface="Now" panose="00000500000000000000" pitchFamily="50" charset="0"/>
              </a:rPr>
              <a:t>terdengar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lebih “</a:t>
            </a:r>
            <a:r>
              <a:rPr lang="en-US" sz="1400" dirty="0">
                <a:solidFill>
                  <a:srgbClr val="44546A">
                    <a:lumMod val="20000"/>
                    <a:lumOff val="80000"/>
                  </a:srgbClr>
                </a:solidFill>
                <a:latin typeface="Now" panose="00000500000000000000" pitchFamily="50" charset="0"/>
              </a:rPr>
              <a:t>males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”.</a:t>
            </a:r>
          </a:p>
          <a:p>
            <a:pPr defTabSz="685800">
              <a:lnSpc>
                <a:spcPct val="150000"/>
              </a:lnSpc>
              <a:spcBef>
                <a:spcPts val="750"/>
              </a:spcBef>
              <a:buClrTx/>
            </a:pP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</a:rPr>
              <a:t>Cara </a:t>
            </a:r>
            <a:r>
              <a:rPr lang="en-ID" sz="1400" dirty="0" err="1">
                <a:solidFill>
                  <a:prstClr val="white"/>
                </a:solidFill>
                <a:latin typeface="Now" panose="00000500000000000000" pitchFamily="50" charset="0"/>
              </a:rPr>
              <a:t>latihan</a:t>
            </a: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</a:rPr>
              <a:t>: ‘</a:t>
            </a:r>
            <a:r>
              <a:rPr lang="en-ID" sz="1400" dirty="0" err="1">
                <a:solidFill>
                  <a:prstClr val="white"/>
                </a:solidFill>
                <a:latin typeface="Now" panose="00000500000000000000" pitchFamily="50" charset="0"/>
              </a:rPr>
              <a:t>iiiiiiiii</a:t>
            </a: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</a:rPr>
              <a:t>’ </a:t>
            </a:r>
            <a:r>
              <a:rPr lang="en-ID" sz="1400" dirty="0" err="1">
                <a:solidFill>
                  <a:prstClr val="white"/>
                </a:solidFill>
                <a:latin typeface="Now" panose="00000500000000000000" pitchFamily="50" charset="0"/>
              </a:rPr>
              <a:t>lalu</a:t>
            </a: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</a:rPr>
              <a:t> </a:t>
            </a:r>
            <a:r>
              <a:rPr lang="en-ID" sz="1400" dirty="0" err="1">
                <a:solidFill>
                  <a:prstClr val="white"/>
                </a:solidFill>
                <a:latin typeface="Now" panose="00000500000000000000" pitchFamily="50" charset="0"/>
              </a:rPr>
              <a:t>buka</a:t>
            </a: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</a:rPr>
              <a:t> </a:t>
            </a:r>
            <a:r>
              <a:rPr lang="en-ID" sz="1400" dirty="0" err="1">
                <a:solidFill>
                  <a:prstClr val="white"/>
                </a:solidFill>
                <a:latin typeface="Now" panose="00000500000000000000" pitchFamily="50" charset="0"/>
              </a:rPr>
              <a:t>mulut</a:t>
            </a: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</a:rPr>
              <a:t> </a:t>
            </a:r>
            <a:r>
              <a:rPr lang="en-ID" sz="1400" dirty="0" err="1">
                <a:solidFill>
                  <a:prstClr val="white"/>
                </a:solidFill>
                <a:latin typeface="Now" panose="00000500000000000000" pitchFamily="50" charset="0"/>
              </a:rPr>
              <a:t>sedikit</a:t>
            </a:r>
            <a:r>
              <a:rPr lang="en-ID" sz="1400" dirty="0">
                <a:solidFill>
                  <a:prstClr val="white"/>
                </a:solidFill>
                <a:latin typeface="Now" panose="00000500000000000000" pitchFamily="50" charset="0"/>
              </a:rPr>
              <a:t>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34BA11-8C99-E376-7D1A-0CC6308E21B4}"/>
              </a:ext>
            </a:extLst>
          </p:cNvPr>
          <p:cNvGrpSpPr/>
          <p:nvPr/>
        </p:nvGrpSpPr>
        <p:grpSpPr>
          <a:xfrm>
            <a:off x="5192726" y="1360947"/>
            <a:ext cx="3322625" cy="3211051"/>
            <a:chOff x="5192726" y="1360947"/>
            <a:chExt cx="3322625" cy="321105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CB17D3C-F986-7580-7944-A29DE77EB3C9}"/>
                </a:ext>
              </a:extLst>
            </p:cNvPr>
            <p:cNvSpPr/>
            <p:nvPr/>
          </p:nvSpPr>
          <p:spPr>
            <a:xfrm>
              <a:off x="5192726" y="1366605"/>
              <a:ext cx="3322625" cy="3205393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le 39">
              <a:extLst>
                <a:ext uri="{FF2B5EF4-FFF2-40B4-BE49-F238E27FC236}">
                  <a16:creationId xmlns:a16="http://schemas.microsoft.com/office/drawing/2014/main" id="{F063EF09-7783-315C-F944-92B85A6E377B}"/>
                </a:ext>
              </a:extLst>
            </p:cNvPr>
            <p:cNvSpPr txBox="1">
              <a:spLocks/>
            </p:cNvSpPr>
            <p:nvPr/>
          </p:nvSpPr>
          <p:spPr>
            <a:xfrm>
              <a:off x="5192726" y="1360947"/>
              <a:ext cx="3322625" cy="452231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</a:rPr>
                <a:t>Pay attention to your 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</a:rPr>
                <a:t>speech organs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</a:rPr>
                <a:t>!</a:t>
              </a:r>
              <a:endParaRPr kumimoji="0" lang="en-ID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FDD076C-770E-07C6-F1DC-AFEB6A8B743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22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9">
            <a:extLst>
              <a:ext uri="{FF2B5EF4-FFF2-40B4-BE49-F238E27FC236}">
                <a16:creationId xmlns:a16="http://schemas.microsoft.com/office/drawing/2014/main" id="{71549590-266D-861F-470C-ABEDFC86D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pPr algn="ctr" defTabSz="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gr</a:t>
            </a:r>
            <a:r>
              <a:rPr lang="en-US" u="sng" dirty="0">
                <a:solidFill>
                  <a:srgbClr val="92D050"/>
                </a:solidFill>
                <a:latin typeface="Bobby Jones Soft Regular" pitchFamily="50" charset="0"/>
                <a:ea typeface="+mn-ea"/>
                <a:cs typeface="+mn-cs"/>
              </a:rPr>
              <a:t>ee</a:t>
            </a:r>
            <a:r>
              <a:rPr lang="en-US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n &amp;</a:t>
            </a:r>
            <a:r>
              <a:rPr lang="en-US" dirty="0">
                <a:solidFill>
                  <a:srgbClr val="101111"/>
                </a:solidFill>
                <a:latin typeface="Bobby Jones Soft Regular" pitchFamily="50" charset="0"/>
                <a:ea typeface="+mn-ea"/>
                <a:cs typeface="+mn-cs"/>
              </a:rPr>
              <a:t> </a:t>
            </a:r>
            <a:r>
              <a:rPr lang="en-US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s</a:t>
            </a:r>
            <a:r>
              <a:rPr lang="en-US" u="sng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  <a:ea typeface="+mn-ea"/>
                <a:cs typeface="+mn-cs"/>
              </a:rPr>
              <a:t>i</a:t>
            </a:r>
            <a:r>
              <a:rPr lang="en-US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lver</a:t>
            </a:r>
            <a:br>
              <a:rPr lang="en-ID" sz="1350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</a:br>
            <a:r>
              <a:rPr lang="en-GB" sz="1200" dirty="0">
                <a:solidFill>
                  <a:prstClr val="white"/>
                </a:solidFill>
                <a:latin typeface="Now" panose="00000500000000000000" pitchFamily="50" charset="0"/>
                <a:sym typeface="Atkinson Hyperlegible"/>
              </a:rPr>
              <a:t>Learn the differences!</a:t>
            </a:r>
            <a:endParaRPr lang="en-ID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037715-9909-0C98-7606-AF4EBF594869}"/>
              </a:ext>
            </a:extLst>
          </p:cNvPr>
          <p:cNvSpPr/>
          <p:nvPr/>
        </p:nvSpPr>
        <p:spPr>
          <a:xfrm>
            <a:off x="628650" y="269743"/>
            <a:ext cx="7886700" cy="10109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ID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FE4A3B-5533-46C3-0821-5B6A208E04FB}"/>
              </a:ext>
            </a:extLst>
          </p:cNvPr>
          <p:cNvGrpSpPr/>
          <p:nvPr/>
        </p:nvGrpSpPr>
        <p:grpSpPr>
          <a:xfrm>
            <a:off x="5301540" y="1890103"/>
            <a:ext cx="3006887" cy="2188028"/>
            <a:chOff x="7803306" y="350588"/>
            <a:chExt cx="4009182" cy="2917371"/>
          </a:xfrm>
        </p:grpSpPr>
        <p:pic>
          <p:nvPicPr>
            <p:cNvPr id="17" name="Content Placeholder 4">
              <a:extLst>
                <a:ext uri="{FF2B5EF4-FFF2-40B4-BE49-F238E27FC236}">
                  <a16:creationId xmlns:a16="http://schemas.microsoft.com/office/drawing/2014/main" id="{0E64488F-7060-CDEF-C2CC-35DBAACDD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2266" y="683685"/>
              <a:ext cx="3510222" cy="2584274"/>
            </a:xfrm>
            <a:prstGeom prst="rect">
              <a:avLst/>
            </a:prstGeom>
          </p:spPr>
        </p:pic>
        <p:sp>
          <p:nvSpPr>
            <p:cNvPr id="18" name="Google Shape;176;p23">
              <a:extLst>
                <a:ext uri="{FF2B5EF4-FFF2-40B4-BE49-F238E27FC236}">
                  <a16:creationId xmlns:a16="http://schemas.microsoft.com/office/drawing/2014/main" id="{B65F2C6B-89BA-5460-E449-5E17EA73EAE6}"/>
                </a:ext>
              </a:extLst>
            </p:cNvPr>
            <p:cNvSpPr txBox="1"/>
            <p:nvPr/>
          </p:nvSpPr>
          <p:spPr>
            <a:xfrm>
              <a:off x="7960255" y="670035"/>
              <a:ext cx="710556" cy="400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275" kern="1200" dirty="0">
                  <a:solidFill>
                    <a:srgbClr val="101111"/>
                  </a:solidFill>
                  <a:highlight>
                    <a:srgbClr val="92D050"/>
                  </a:highlight>
                  <a:latin typeface="Now" panose="00000500000000000000" pitchFamily="50" charset="0"/>
                  <a:ea typeface="Atkinson Hyperlegible"/>
                  <a:cs typeface="Atkinson Hyperlegible"/>
                  <a:sym typeface="Atkinson Hyperlegible"/>
                </a:rPr>
                <a:t>/i:/</a:t>
              </a:r>
              <a:endParaRPr lang="en-GB" sz="1275" kern="1200" dirty="0">
                <a:solidFill>
                  <a:srgbClr val="101111"/>
                </a:solidFill>
                <a:highlight>
                  <a:srgbClr val="92D050"/>
                </a:highlight>
                <a:latin typeface="Now" panose="000005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9" name="Google Shape;176;p23">
              <a:extLst>
                <a:ext uri="{FF2B5EF4-FFF2-40B4-BE49-F238E27FC236}">
                  <a16:creationId xmlns:a16="http://schemas.microsoft.com/office/drawing/2014/main" id="{70B90DF8-B56C-A559-5867-7B9F6162CDDC}"/>
                </a:ext>
              </a:extLst>
            </p:cNvPr>
            <p:cNvSpPr txBox="1"/>
            <p:nvPr/>
          </p:nvSpPr>
          <p:spPr>
            <a:xfrm>
              <a:off x="8503514" y="804355"/>
              <a:ext cx="439891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b="1" kern="1200" dirty="0" err="1">
                  <a:solidFill>
                    <a:srgbClr val="FFFF00"/>
                  </a:solidFill>
                  <a:latin typeface="Bobby Jones Soft Regular" pitchFamily="50" charset="0"/>
                  <a:ea typeface="Atkinson Hyperlegible"/>
                  <a:cs typeface="Atkinson Hyperlegible"/>
                  <a:sym typeface="Atkinson Hyperlegible"/>
                </a:rPr>
                <a:t>i</a:t>
              </a:r>
              <a:endParaRPr sz="1125" b="1" kern="1200" dirty="0">
                <a:solidFill>
                  <a:srgbClr val="FFFF00"/>
                </a:solidFill>
                <a:latin typeface="Bobby Jones Soft Regular" pitchFamily="50" charset="0"/>
                <a:ea typeface="+mn-ea"/>
                <a:cs typeface="+mn-cs"/>
              </a:endParaRPr>
            </a:p>
          </p:txBody>
        </p:sp>
        <p:sp>
          <p:nvSpPr>
            <p:cNvPr id="20" name="Google Shape;176;p23">
              <a:extLst>
                <a:ext uri="{FF2B5EF4-FFF2-40B4-BE49-F238E27FC236}">
                  <a16:creationId xmlns:a16="http://schemas.microsoft.com/office/drawing/2014/main" id="{76A9EE85-61BE-87CD-5986-D971BC4BBED8}"/>
                </a:ext>
              </a:extLst>
            </p:cNvPr>
            <p:cNvSpPr txBox="1"/>
            <p:nvPr/>
          </p:nvSpPr>
          <p:spPr>
            <a:xfrm>
              <a:off x="8450865" y="1444887"/>
              <a:ext cx="439891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b="1" kern="1200" dirty="0">
                  <a:solidFill>
                    <a:srgbClr val="FFFF00"/>
                  </a:solidFill>
                  <a:latin typeface="Bobby Jones Soft Regular" pitchFamily="50" charset="0"/>
                  <a:ea typeface="Atkinson Hyperlegible"/>
                  <a:cs typeface="Atkinson Hyperlegible"/>
                  <a:sym typeface="Atkinson Hyperlegible"/>
                </a:rPr>
                <a:t>e</a:t>
              </a:r>
              <a:endParaRPr sz="1125" b="1" kern="1200" dirty="0">
                <a:solidFill>
                  <a:srgbClr val="FFFF00"/>
                </a:solidFill>
                <a:latin typeface="Bobby Jones Soft Regular" pitchFamily="50" charset="0"/>
                <a:ea typeface="+mn-ea"/>
                <a:cs typeface="+mn-cs"/>
              </a:endParaRPr>
            </a:p>
          </p:txBody>
        </p:sp>
        <p:sp>
          <p:nvSpPr>
            <p:cNvPr id="21" name="Google Shape;177;p23">
              <a:extLst>
                <a:ext uri="{FF2B5EF4-FFF2-40B4-BE49-F238E27FC236}">
                  <a16:creationId xmlns:a16="http://schemas.microsoft.com/office/drawing/2014/main" id="{A1B7A6EA-403A-AB7B-EB3E-6EEB22C29CD6}"/>
                </a:ext>
              </a:extLst>
            </p:cNvPr>
            <p:cNvSpPr txBox="1"/>
            <p:nvPr/>
          </p:nvSpPr>
          <p:spPr>
            <a:xfrm>
              <a:off x="9010184" y="1041487"/>
              <a:ext cx="655844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kern="1200" dirty="0">
                  <a:solidFill>
                    <a:srgbClr val="101111"/>
                  </a:solidFill>
                  <a:highlight>
                    <a:srgbClr val="D6DCE5"/>
                  </a:highlight>
                  <a:latin typeface="Now" panose="00000500000000000000" pitchFamily="50" charset="0"/>
                  <a:ea typeface="Atkinson Hyperlegible"/>
                  <a:cs typeface="Atkinson Hyperlegible"/>
                  <a:sym typeface="Atkinson Hyperlegible"/>
                </a:rPr>
                <a:t>/ɪ/</a:t>
              </a:r>
              <a:endParaRPr sz="1125" kern="1200" dirty="0">
                <a:solidFill>
                  <a:srgbClr val="101111"/>
                </a:solidFill>
                <a:highlight>
                  <a:srgbClr val="D6DCE5"/>
                </a:highlight>
                <a:latin typeface="Now" panose="00000500000000000000" pitchFamily="50" charset="0"/>
                <a:ea typeface="+mn-ea"/>
                <a:cs typeface="+mn-cs"/>
              </a:endParaRPr>
            </a:p>
          </p:txBody>
        </p:sp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18656A58-6E45-4066-3F06-216B95670302}"/>
                </a:ext>
              </a:extLst>
            </p:cNvPr>
            <p:cNvSpPr txBox="1">
              <a:spLocks/>
            </p:cNvSpPr>
            <p:nvPr/>
          </p:nvSpPr>
          <p:spPr>
            <a:xfrm>
              <a:off x="7803306" y="350588"/>
              <a:ext cx="1024454" cy="411281"/>
            </a:xfrm>
            <a:prstGeom prst="rect">
              <a:avLst/>
            </a:prstGeom>
          </p:spPr>
          <p:txBody>
            <a:bodyPr vert="horz" lIns="68580" tIns="34290" rIns="68580" bIns="3429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800">
                <a:lnSpc>
                  <a:spcPct val="150000"/>
                </a:lnSpc>
                <a:spcBef>
                  <a:spcPts val="750"/>
                </a:spcBef>
                <a:buClrTx/>
                <a:buNone/>
              </a:pPr>
              <a:r>
                <a:rPr lang="en-US" sz="1125" dirty="0" err="1">
                  <a:solidFill>
                    <a:srgbClr val="92D050"/>
                  </a:solidFill>
                  <a:latin typeface="Bobby Jones Soft Regular" pitchFamily="50" charset="0"/>
                </a:rPr>
                <a:t>Nyengir</a:t>
              </a:r>
              <a:r>
                <a:rPr lang="en-US" sz="1125" dirty="0">
                  <a:solidFill>
                    <a:srgbClr val="92D050"/>
                  </a:solidFill>
                  <a:latin typeface="Bobby Jones Soft Regular" pitchFamily="50" charset="0"/>
                </a:rPr>
                <a:t>!!</a:t>
              </a:r>
              <a:endParaRPr lang="en-ID" sz="1125" dirty="0">
                <a:solidFill>
                  <a:prstClr val="white"/>
                </a:solidFill>
                <a:latin typeface="Bobby Jones Soft Regular" pitchFamily="50" charset="0"/>
              </a:endParaRPr>
            </a:p>
          </p:txBody>
        </p:sp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ECB1D1C1-26F6-0140-280F-3F40F0ABC5BF}"/>
                </a:ext>
              </a:extLst>
            </p:cNvPr>
            <p:cNvSpPr txBox="1">
              <a:spLocks/>
            </p:cNvSpPr>
            <p:nvPr/>
          </p:nvSpPr>
          <p:spPr>
            <a:xfrm>
              <a:off x="8776111" y="741929"/>
              <a:ext cx="889918" cy="411281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800">
                <a:lnSpc>
                  <a:spcPct val="150000"/>
                </a:lnSpc>
                <a:spcBef>
                  <a:spcPts val="750"/>
                </a:spcBef>
                <a:buClrTx/>
                <a:buNone/>
              </a:pPr>
              <a:r>
                <a:rPr lang="en-US" sz="1125" dirty="0">
                  <a:solidFill>
                    <a:srgbClr val="44546A">
                      <a:lumMod val="20000"/>
                      <a:lumOff val="80000"/>
                    </a:srgbClr>
                  </a:solidFill>
                  <a:latin typeface="Bobby Jones Soft Regular" pitchFamily="50" charset="0"/>
                </a:rPr>
                <a:t>lazy..</a:t>
              </a:r>
              <a:endParaRPr lang="en-ID" sz="1125" dirty="0">
                <a:solidFill>
                  <a:srgbClr val="44546A">
                    <a:lumMod val="20000"/>
                    <a:lumOff val="80000"/>
                  </a:srgbClr>
                </a:solidFill>
                <a:latin typeface="Bobby Jones Soft Regular" pitchFamily="50" charset="0"/>
              </a:endParaRPr>
            </a:p>
          </p:txBody>
        </p:sp>
      </p:grpSp>
      <p:sp>
        <p:nvSpPr>
          <p:cNvPr id="24" name="Title 39">
            <a:extLst>
              <a:ext uri="{FF2B5EF4-FFF2-40B4-BE49-F238E27FC236}">
                <a16:creationId xmlns:a16="http://schemas.microsoft.com/office/drawing/2014/main" id="{043CBF16-F621-16B5-F461-258CFCB844C3}"/>
              </a:ext>
            </a:extLst>
          </p:cNvPr>
          <p:cNvSpPr txBox="1">
            <a:spLocks/>
          </p:cNvSpPr>
          <p:nvPr/>
        </p:nvSpPr>
        <p:spPr>
          <a:xfrm>
            <a:off x="5192725" y="1360946"/>
            <a:ext cx="3322625" cy="45223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3429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1500" dirty="0">
                <a:solidFill>
                  <a:prstClr val="white"/>
                </a:solidFill>
                <a:latin typeface="Bobby Jones Soft Regular" pitchFamily="50" charset="0"/>
              </a:rPr>
              <a:t>Pay attention to your </a:t>
            </a:r>
            <a:r>
              <a:rPr lang="en-US" sz="1500" dirty="0">
                <a:solidFill>
                  <a:srgbClr val="92D050"/>
                </a:solidFill>
                <a:latin typeface="Bobby Jones Soft Regular" pitchFamily="50" charset="0"/>
              </a:rPr>
              <a:t>speech organs</a:t>
            </a:r>
            <a:r>
              <a:rPr lang="en-US" sz="1500" dirty="0">
                <a:solidFill>
                  <a:prstClr val="white"/>
                </a:solidFill>
                <a:latin typeface="Bobby Jones Soft Regular" pitchFamily="50" charset="0"/>
              </a:rPr>
              <a:t>!</a:t>
            </a:r>
            <a:endParaRPr lang="en-ID" sz="15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8C5183-9B01-C60F-2AA6-4E57788FBACF}"/>
              </a:ext>
            </a:extLst>
          </p:cNvPr>
          <p:cNvSpPr txBox="1">
            <a:spLocks/>
          </p:cNvSpPr>
          <p:nvPr/>
        </p:nvSpPr>
        <p:spPr>
          <a:xfrm>
            <a:off x="628651" y="1366605"/>
            <a:ext cx="4547507" cy="327021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lnSpc>
                <a:spcPct val="150000"/>
              </a:lnSpc>
              <a:spcBef>
                <a:spcPts val="750"/>
              </a:spcBef>
              <a:buClrTx/>
              <a:buNone/>
            </a:pP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Di </a:t>
            </a:r>
            <a:r>
              <a:rPr lang="en-US" sz="1400" dirty="0" err="1">
                <a:solidFill>
                  <a:prstClr val="white"/>
                </a:solidFill>
                <a:latin typeface="Now" panose="00000500000000000000" pitchFamily="50" charset="0"/>
              </a:rPr>
              <a:t>bahasa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Inggris, </a:t>
            </a:r>
            <a:r>
              <a:rPr lang="en-US" sz="1400" dirty="0" err="1">
                <a:solidFill>
                  <a:prstClr val="white"/>
                </a:solidFill>
                <a:latin typeface="Now" panose="00000500000000000000" pitchFamily="50" charset="0"/>
              </a:rPr>
              <a:t>ada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2 </a:t>
            </a:r>
            <a:r>
              <a:rPr lang="en-US" sz="1400" dirty="0" err="1">
                <a:solidFill>
                  <a:prstClr val="white"/>
                </a:solidFill>
                <a:latin typeface="Now" panose="00000500000000000000" pitchFamily="50" charset="0"/>
              </a:rPr>
              <a:t>bunyi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 /</a:t>
            </a:r>
            <a:r>
              <a:rPr lang="en-US" sz="1400" dirty="0" err="1">
                <a:solidFill>
                  <a:srgbClr val="FFFF00"/>
                </a:solidFill>
                <a:latin typeface="Now" panose="00000500000000000000" pitchFamily="50" charset="0"/>
              </a:rPr>
              <a:t>i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/:</a:t>
            </a:r>
          </a:p>
          <a:p>
            <a:pPr marL="628650" lvl="1" indent="-171450" defTabSz="685800">
              <a:lnSpc>
                <a:spcPct val="150000"/>
              </a:lnSpc>
              <a:spcBef>
                <a:spcPts val="750"/>
              </a:spcBef>
              <a:buClrTx/>
            </a:pPr>
            <a:r>
              <a:rPr lang="en-US" sz="1400" dirty="0">
                <a:solidFill>
                  <a:srgbClr val="92D050"/>
                </a:solidFill>
                <a:latin typeface="Now" panose="00000500000000000000" pitchFamily="50" charset="0"/>
              </a:rPr>
              <a:t>/i:/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	: gr</a:t>
            </a:r>
            <a:r>
              <a:rPr lang="en-US" sz="1400" u="sng" dirty="0">
                <a:solidFill>
                  <a:srgbClr val="92D050"/>
                </a:solidFill>
                <a:latin typeface="Now" panose="00000500000000000000" pitchFamily="50" charset="0"/>
              </a:rPr>
              <a:t>ee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n, tr</a:t>
            </a:r>
            <a:r>
              <a:rPr lang="en-US" sz="1400" u="sng" dirty="0">
                <a:solidFill>
                  <a:srgbClr val="92D050"/>
                </a:solidFill>
                <a:latin typeface="Now" panose="00000500000000000000" pitchFamily="50" charset="0"/>
              </a:rPr>
              <a:t>ee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, t</a:t>
            </a:r>
            <a:r>
              <a:rPr lang="en-US" sz="1400" u="sng" dirty="0">
                <a:solidFill>
                  <a:srgbClr val="92D050"/>
                </a:solidFill>
                <a:latin typeface="Now" panose="00000500000000000000" pitchFamily="50" charset="0"/>
              </a:rPr>
              <a:t>ea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cher</a:t>
            </a:r>
          </a:p>
          <a:p>
            <a:pPr marL="628650" lvl="1" indent="-171450" defTabSz="685800">
              <a:lnSpc>
                <a:spcPct val="150000"/>
              </a:lnSpc>
              <a:spcBef>
                <a:spcPts val="750"/>
              </a:spcBef>
              <a:buClrTx/>
            </a:pPr>
            <a:r>
              <a:rPr lang="en-GB" sz="1400" dirty="0">
                <a:solidFill>
                  <a:schemeClr val="tx1">
                    <a:lumMod val="75000"/>
                  </a:schemeClr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/ɪ/</a:t>
            </a:r>
            <a:r>
              <a:rPr lang="en-GB" sz="1400" dirty="0">
                <a:solidFill>
                  <a:prstClr val="white"/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	: s</a:t>
            </a:r>
            <a:r>
              <a:rPr lang="en-GB" sz="1400" u="sng" dirty="0">
                <a:solidFill>
                  <a:schemeClr val="tx1">
                    <a:lumMod val="75000"/>
                  </a:schemeClr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i</a:t>
            </a:r>
            <a:r>
              <a:rPr lang="en-GB" sz="1400" dirty="0">
                <a:solidFill>
                  <a:prstClr val="white"/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lver, </a:t>
            </a:r>
            <a:r>
              <a:rPr lang="en-GB" sz="1400" u="sng" dirty="0">
                <a:solidFill>
                  <a:schemeClr val="tx1">
                    <a:lumMod val="75000"/>
                  </a:schemeClr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i</a:t>
            </a:r>
            <a:r>
              <a:rPr lang="en-GB" sz="1400" dirty="0">
                <a:solidFill>
                  <a:prstClr val="white"/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t, sh</a:t>
            </a:r>
            <a:r>
              <a:rPr lang="en-GB" sz="1400" u="sng" dirty="0">
                <a:solidFill>
                  <a:schemeClr val="tx1">
                    <a:lumMod val="75000"/>
                  </a:schemeClr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i</a:t>
            </a:r>
            <a:r>
              <a:rPr lang="en-GB" sz="1400" dirty="0">
                <a:solidFill>
                  <a:prstClr val="white"/>
                </a:solidFill>
                <a:latin typeface="Now" panose="00000500000000000000" pitchFamily="50" charset="0"/>
                <a:ea typeface="Atkinson Hyperlegible"/>
                <a:cs typeface="Atkinson Hyperlegible"/>
                <a:sym typeface="Atkinson Hyperlegible"/>
              </a:rPr>
              <a:t>p</a:t>
            </a:r>
            <a:endParaRPr lang="en-GB" sz="1400" dirty="0">
              <a:solidFill>
                <a:prstClr val="white"/>
              </a:solidFill>
              <a:latin typeface="Now" panose="00000500000000000000" pitchFamily="50" charset="0"/>
              <a:sym typeface="Atkinson Hyperlegible"/>
            </a:endParaRPr>
          </a:p>
          <a:p>
            <a:pPr marL="0" indent="0" defTabSz="685800">
              <a:lnSpc>
                <a:spcPct val="150000"/>
              </a:lnSpc>
              <a:spcBef>
                <a:spcPts val="750"/>
              </a:spcBef>
              <a:buClrTx/>
              <a:buNone/>
            </a:pP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Biasanya, yang punya </a:t>
            </a:r>
            <a:r>
              <a:rPr lang="en-US" sz="1500" dirty="0" err="1">
                <a:solidFill>
                  <a:prstClr val="white"/>
                </a:solidFill>
                <a:latin typeface="Now" panose="00000500000000000000" pitchFamily="50" charset="0"/>
              </a:rPr>
              <a:t>bunyi</a:t>
            </a: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 </a:t>
            </a:r>
            <a:r>
              <a:rPr lang="en-US" sz="1500" dirty="0" err="1">
                <a:solidFill>
                  <a:srgbClr val="92D050"/>
                </a:solidFill>
                <a:latin typeface="Now" panose="00000500000000000000" pitchFamily="50" charset="0"/>
              </a:rPr>
              <a:t>nyengir</a:t>
            </a: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 </a:t>
            </a:r>
            <a:r>
              <a:rPr lang="en-US" sz="1500" dirty="0" err="1">
                <a:solidFill>
                  <a:prstClr val="white"/>
                </a:solidFill>
                <a:latin typeface="Now" panose="00000500000000000000" pitchFamily="50" charset="0"/>
              </a:rPr>
              <a:t>ejaannya</a:t>
            </a: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 ‘</a:t>
            </a:r>
            <a:r>
              <a:rPr lang="en-US" sz="1500" dirty="0" err="1">
                <a:solidFill>
                  <a:srgbClr val="92D050"/>
                </a:solidFill>
                <a:latin typeface="Now" panose="00000500000000000000" pitchFamily="50" charset="0"/>
              </a:rPr>
              <a:t>ee</a:t>
            </a: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/</a:t>
            </a:r>
            <a:r>
              <a:rPr lang="en-US" sz="1500" dirty="0" err="1">
                <a:solidFill>
                  <a:srgbClr val="92D050"/>
                </a:solidFill>
                <a:latin typeface="Now" panose="00000500000000000000" pitchFamily="50" charset="0"/>
              </a:rPr>
              <a:t>ea</a:t>
            </a: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’, </a:t>
            </a:r>
            <a:r>
              <a:rPr lang="en-US" sz="1500" dirty="0" err="1">
                <a:solidFill>
                  <a:prstClr val="white"/>
                </a:solidFill>
                <a:latin typeface="Now" panose="00000500000000000000" pitchFamily="50" charset="0"/>
              </a:rPr>
              <a:t>sedangkan</a:t>
            </a: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 yang </a:t>
            </a:r>
            <a:r>
              <a:rPr lang="en-US" sz="1500" dirty="0">
                <a:solidFill>
                  <a:srgbClr val="D6DCE5"/>
                </a:solidFill>
                <a:latin typeface="Now" panose="00000500000000000000" pitchFamily="50" charset="0"/>
              </a:rPr>
              <a:t>males</a:t>
            </a: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 </a:t>
            </a:r>
            <a:r>
              <a:rPr lang="en-US" sz="1500" dirty="0" err="1">
                <a:solidFill>
                  <a:prstClr val="white"/>
                </a:solidFill>
                <a:latin typeface="Now" panose="00000500000000000000" pitchFamily="50" charset="0"/>
              </a:rPr>
              <a:t>ejaannya</a:t>
            </a: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 ‘</a:t>
            </a:r>
            <a:r>
              <a:rPr lang="en-US" sz="1500" dirty="0" err="1">
                <a:solidFill>
                  <a:schemeClr val="tx1">
                    <a:lumMod val="75000"/>
                  </a:schemeClr>
                </a:solidFill>
                <a:latin typeface="Now" panose="00000500000000000000" pitchFamily="50" charset="0"/>
              </a:rPr>
              <a:t>i</a:t>
            </a: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’.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ACDE10-B488-9380-9D27-973EF93C9CAB}"/>
              </a:ext>
            </a:extLst>
          </p:cNvPr>
          <p:cNvGrpSpPr/>
          <p:nvPr/>
        </p:nvGrpSpPr>
        <p:grpSpPr>
          <a:xfrm>
            <a:off x="5192726" y="1360947"/>
            <a:ext cx="3322625" cy="3211051"/>
            <a:chOff x="5192726" y="1360947"/>
            <a:chExt cx="3322625" cy="321105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D7CB4CD-0303-CB65-F0DB-618552B3B426}"/>
                </a:ext>
              </a:extLst>
            </p:cNvPr>
            <p:cNvSpPr/>
            <p:nvPr/>
          </p:nvSpPr>
          <p:spPr>
            <a:xfrm>
              <a:off x="5192726" y="1366605"/>
              <a:ext cx="3322625" cy="3205393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le 39">
              <a:extLst>
                <a:ext uri="{FF2B5EF4-FFF2-40B4-BE49-F238E27FC236}">
                  <a16:creationId xmlns:a16="http://schemas.microsoft.com/office/drawing/2014/main" id="{3F6977DB-22A1-22E7-6A4B-8F4F0522D0C8}"/>
                </a:ext>
              </a:extLst>
            </p:cNvPr>
            <p:cNvSpPr txBox="1">
              <a:spLocks/>
            </p:cNvSpPr>
            <p:nvPr/>
          </p:nvSpPr>
          <p:spPr>
            <a:xfrm>
              <a:off x="5192726" y="1360947"/>
              <a:ext cx="3322625" cy="452231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</a:rPr>
                <a:t>Pay attention to your 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</a:rPr>
                <a:t>speech organs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</a:rPr>
                <a:t>!</a:t>
              </a:r>
              <a:endParaRPr kumimoji="0" lang="en-ID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C30134B-4386-6BB3-41F5-D503CAC2829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52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DD0A92A6-B933-52EC-3F3C-3B98FEF96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6497" y="269744"/>
            <a:ext cx="4618852" cy="1003532"/>
          </a:xfrm>
        </p:spPr>
        <p:txBody>
          <a:bodyPr anchor="ctr">
            <a:normAutofit/>
          </a:bodyPr>
          <a:lstStyle/>
          <a:p>
            <a:pPr algn="ctr"/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gr</a:t>
            </a:r>
            <a:r>
              <a:rPr lang="en-US" sz="3300" u="sng" dirty="0">
                <a:solidFill>
                  <a:srgbClr val="92D050"/>
                </a:solidFill>
                <a:latin typeface="Bobby Jones Soft Regular" pitchFamily="50" charset="0"/>
                <a:ea typeface="+mn-ea"/>
                <a:cs typeface="+mn-cs"/>
              </a:rPr>
              <a:t>ee</a:t>
            </a:r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n &amp;</a:t>
            </a:r>
            <a:r>
              <a:rPr lang="en-US" sz="3300" dirty="0">
                <a:solidFill>
                  <a:srgbClr val="101111"/>
                </a:solidFill>
                <a:latin typeface="Bobby Jones Soft Regular" pitchFamily="50" charset="0"/>
                <a:ea typeface="+mn-ea"/>
                <a:cs typeface="+mn-cs"/>
              </a:rPr>
              <a:t> </a:t>
            </a:r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s</a:t>
            </a:r>
            <a:r>
              <a:rPr lang="en-US" sz="3300" u="sng" dirty="0">
                <a:solidFill>
                  <a:schemeClr val="bg1">
                    <a:lumMod val="75000"/>
                  </a:schemeClr>
                </a:solidFill>
                <a:latin typeface="Bobby Jones Soft Regular" pitchFamily="50" charset="0"/>
                <a:ea typeface="+mn-ea"/>
                <a:cs typeface="+mn-cs"/>
              </a:rPr>
              <a:t>i</a:t>
            </a:r>
            <a:r>
              <a:rPr lang="en-US" sz="3300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  <a:t>lver</a:t>
            </a:r>
            <a:br>
              <a:rPr lang="en-ID" sz="1600" dirty="0">
                <a:solidFill>
                  <a:prstClr val="white"/>
                </a:solidFill>
                <a:latin typeface="Bobby Jones Soft Regular" pitchFamily="50" charset="0"/>
                <a:ea typeface="+mn-ea"/>
                <a:cs typeface="+mn-cs"/>
              </a:rPr>
            </a:br>
            <a:r>
              <a:rPr lang="en-GB" sz="1200" dirty="0">
                <a:solidFill>
                  <a:prstClr val="white"/>
                </a:solidFill>
                <a:latin typeface="Now" panose="00000500000000000000" pitchFamily="50" charset="0"/>
                <a:sym typeface="Atkinson Hyperlegible"/>
              </a:rPr>
              <a:t>Listen to the differences!</a:t>
            </a:r>
            <a:endParaRPr lang="en-ID" sz="1200" dirty="0">
              <a:solidFill>
                <a:schemeClr val="accent5">
                  <a:lumMod val="60000"/>
                  <a:lumOff val="40000"/>
                </a:schemeClr>
              </a:solidFill>
              <a:latin typeface="Bobby Jones Soft Regular" pitchFamily="50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D480A7F-1CCC-D8AA-F653-10F14EC6A167}"/>
              </a:ext>
            </a:extLst>
          </p:cNvPr>
          <p:cNvGrpSpPr/>
          <p:nvPr/>
        </p:nvGrpSpPr>
        <p:grpSpPr>
          <a:xfrm>
            <a:off x="604538" y="269743"/>
            <a:ext cx="3158263" cy="4611879"/>
            <a:chOff x="346675" y="314650"/>
            <a:chExt cx="3127846" cy="4870399"/>
          </a:xfrm>
        </p:grpSpPr>
        <p:graphicFrame>
          <p:nvGraphicFramePr>
            <p:cNvPr id="5" name="Google Shape;191;p24">
              <a:extLst>
                <a:ext uri="{FF2B5EF4-FFF2-40B4-BE49-F238E27FC236}">
                  <a16:creationId xmlns:a16="http://schemas.microsoft.com/office/drawing/2014/main" id="{F17CBC28-5214-2BB1-36EC-41E734737DB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47968486"/>
                </p:ext>
              </p:extLst>
            </p:nvPr>
          </p:nvGraphicFramePr>
          <p:xfrm>
            <a:off x="346675" y="314650"/>
            <a:ext cx="3127846" cy="4870399"/>
          </p:xfrm>
          <a:graphic>
            <a:graphicData uri="http://schemas.openxmlformats.org/drawingml/2006/table">
              <a:tbl>
                <a:tblPr>
                  <a:noFill/>
                  <a:tableStyleId>{1CB8B803-1E7A-42AC-BC47-6EF43172372A}</a:tableStyleId>
                </a:tblPr>
                <a:tblGrid>
                  <a:gridCol w="72736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8103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8103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8103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448741">
                  <a:tc gridSpan="2"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800" dirty="0">
                            <a:solidFill>
                              <a:schemeClr val="dk1"/>
                            </a:solidFill>
                            <a:latin typeface="Now" panose="00000500000000000000" pitchFamily="50" charset="0"/>
                            <a:ea typeface="Atkinson Hyperlegible"/>
                            <a:cs typeface="Atkinson Hyperlegible"/>
                            <a:sym typeface="Atkinson Hyperlegible"/>
                          </a:rPr>
                          <a:t>/i:/</a:t>
                        </a:r>
                        <a:endParaRPr sz="1800" dirty="0">
                          <a:latin typeface="Now" panose="00000500000000000000" pitchFamily="50" charset="0"/>
                          <a:ea typeface="Atkinson Hyperlegible"/>
                          <a:cs typeface="Atkinson Hyperlegible"/>
                          <a:sym typeface="Atkinson Hyperlegible"/>
                        </a:endParaRP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92D050"/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gridSpan="2">
                    <a:txBody>
                      <a:bodyPr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lang="en-GB" sz="1800" dirty="0">
                            <a:solidFill>
                              <a:schemeClr val="dk1"/>
                            </a:solidFill>
                            <a:latin typeface="Now" panose="00000500000000000000" pitchFamily="50" charset="0"/>
                            <a:ea typeface="Atkinson Hyperlegible"/>
                            <a:cs typeface="Atkinson Hyperlegible"/>
                            <a:sym typeface="Atkinson Hyperlegible"/>
                          </a:rPr>
                          <a:t>/ɪ/</a:t>
                        </a:r>
                        <a:endParaRPr lang="en-GB" sz="1800" dirty="0">
                          <a:latin typeface="Now" panose="00000500000000000000" pitchFamily="50" charset="0"/>
                          <a:ea typeface="Atkinson Hyperlegible"/>
                          <a:cs typeface="Atkinson Hyperlegible"/>
                          <a:sym typeface="Atkinson Hyperlegible"/>
                        </a:endParaRP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00237"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B</a:t>
                        </a:r>
                        <a:r>
                          <a:rPr lang="en-GB" sz="1600" u="sng" dirty="0">
                            <a:solidFill>
                              <a:srgbClr val="92D050"/>
                            </a:solidFill>
                            <a:latin typeface="Bobby Jones Soft Regular" pitchFamily="50" charset="0"/>
                          </a:rPr>
                          <a:t>EA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D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92D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B</a:t>
                        </a:r>
                        <a:r>
                          <a:rPr lang="en-GB" sz="1600" u="sng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Bobby Jones Soft Regular" pitchFamily="50" charset="0"/>
                          </a:rPr>
                          <a:t>I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D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dirty="0"/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00237"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SH</a:t>
                        </a:r>
                        <a:r>
                          <a:rPr lang="en-GB" sz="1600" u="sng" dirty="0">
                            <a:solidFill>
                              <a:srgbClr val="92D050"/>
                            </a:solidFill>
                            <a:latin typeface="Bobby Jones Soft Regular" pitchFamily="50" charset="0"/>
                          </a:rPr>
                          <a:t>EE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P 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92D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SH</a:t>
                        </a:r>
                        <a:r>
                          <a:rPr lang="en-GB" sz="1600" u="sng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Bobby Jones Soft Regular" pitchFamily="50" charset="0"/>
                          </a:rPr>
                          <a:t>I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P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dirty="0"/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00237"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S</a:t>
                        </a:r>
                        <a:r>
                          <a:rPr lang="en-GB" sz="1600" u="sng" dirty="0">
                            <a:solidFill>
                              <a:srgbClr val="92D050"/>
                            </a:solidFill>
                            <a:latin typeface="Bobby Jones Soft Regular" pitchFamily="50" charset="0"/>
                          </a:rPr>
                          <a:t>EE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N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92D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S</a:t>
                        </a:r>
                        <a:r>
                          <a:rPr lang="en-GB" sz="1600" u="sng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Bobby Jones Soft Regular" pitchFamily="50" charset="0"/>
                          </a:rPr>
                          <a:t>I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N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dirty="0"/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53287"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T</a:t>
                        </a:r>
                        <a:r>
                          <a:rPr lang="en-GB" sz="1600" u="sng" dirty="0">
                            <a:solidFill>
                              <a:srgbClr val="92D050"/>
                            </a:solidFill>
                            <a:latin typeface="Bobby Jones Soft Regular" pitchFamily="50" charset="0"/>
                          </a:rPr>
                          <a:t>EE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N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92D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T</a:t>
                        </a:r>
                        <a:r>
                          <a:rPr lang="en-GB" sz="1600" u="sng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Bobby Jones Soft Regular" pitchFamily="50" charset="0"/>
                          </a:rPr>
                          <a:t>I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N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dirty="0"/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600237"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ST</a:t>
                        </a:r>
                        <a:r>
                          <a:rPr lang="en-GB" sz="1600" u="sng" dirty="0">
                            <a:solidFill>
                              <a:srgbClr val="92D050"/>
                            </a:solidFill>
                            <a:latin typeface="Bobby Jones Soft Regular" pitchFamily="50" charset="0"/>
                          </a:rPr>
                          <a:t>EA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L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92D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ST</a:t>
                        </a:r>
                        <a:r>
                          <a:rPr lang="en-GB" sz="1600" u="sng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Bobby Jones Soft Regular" pitchFamily="50" charset="0"/>
                          </a:rPr>
                          <a:t>I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LL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dirty="0"/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600237"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P</a:t>
                        </a:r>
                        <a:r>
                          <a:rPr lang="en-GB" sz="1600" u="sng" dirty="0">
                            <a:solidFill>
                              <a:srgbClr val="92D050"/>
                            </a:solidFill>
                            <a:latin typeface="Bobby Jones Soft Regular" pitchFamily="50" charset="0"/>
                          </a:rPr>
                          <a:t>EE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L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92D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P</a:t>
                        </a:r>
                        <a:r>
                          <a:rPr lang="en-GB" sz="1600" u="sng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Bobby Jones Soft Regular" pitchFamily="50" charset="0"/>
                          </a:rPr>
                          <a:t>I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LL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dirty="0"/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600237"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-GB" sz="1600" u="sng" dirty="0">
                            <a:solidFill>
                              <a:srgbClr val="92D050"/>
                            </a:solidFill>
                            <a:latin typeface="Bobby Jones Soft Regular" pitchFamily="50" charset="0"/>
                          </a:rPr>
                          <a:t>EA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T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92D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-GB" sz="1600" u="sng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Bobby Jones Soft Regular" pitchFamily="50" charset="0"/>
                          </a:rPr>
                          <a:t>I</a:t>
                        </a:r>
                        <a:r>
                          <a:rPr lang="en-GB" sz="1600" dirty="0">
                            <a:solidFill>
                              <a:schemeClr val="bg1"/>
                            </a:solidFill>
                            <a:latin typeface="Bobby Jones Soft Regular" pitchFamily="50" charset="0"/>
                          </a:rPr>
                          <a:t>T</a:t>
                        </a:r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10111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lvl="0" indent="0" algn="l" rtl="0">
                          <a:spcBef>
                            <a:spcPts val="200"/>
                          </a:spcBef>
                          <a:spcAft>
                            <a:spcPts val="0"/>
                          </a:spcAft>
                          <a:buNone/>
                        </a:pPr>
                        <a:endParaRPr dirty="0"/>
                      </a:p>
                    </a:txBody>
                    <a:tcPr marL="91425" marR="91425" marT="91425" marB="91425" anchor="ctr">
                      <a:lnL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9525" cap="flat" cmpd="sng">
                        <a:solidFill>
                          <a:srgbClr val="9E9E9E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</a:tbl>
            </a:graphicData>
          </a:graphic>
        </p:graphicFrame>
        <p:pic>
          <p:nvPicPr>
            <p:cNvPr id="6" name="pronunciation_en_bead">
              <a:hlinkClick r:id="" action="ppaction://media"/>
              <a:extLst>
                <a:ext uri="{FF2B5EF4-FFF2-40B4-BE49-F238E27FC236}">
                  <a16:creationId xmlns:a16="http://schemas.microsoft.com/office/drawing/2014/main" id="{C6AA70E7-8556-280D-5E40-A3D4CE438A32}"/>
                </a:ext>
              </a:extLst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1266528" y="905757"/>
              <a:ext cx="468000" cy="468000"/>
            </a:xfrm>
            <a:prstGeom prst="rect">
              <a:avLst/>
            </a:prstGeom>
          </p:spPr>
        </p:pic>
        <p:pic>
          <p:nvPicPr>
            <p:cNvPr id="7" name="pronunciation_en_sheep">
              <a:hlinkClick r:id="" action="ppaction://media"/>
              <a:extLst>
                <a:ext uri="{FF2B5EF4-FFF2-40B4-BE49-F238E27FC236}">
                  <a16:creationId xmlns:a16="http://schemas.microsoft.com/office/drawing/2014/main" id="{255239E5-B3A7-0E61-49E2-0639605E71F1}"/>
                </a:ext>
              </a:extLst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1266528" y="1517718"/>
              <a:ext cx="468000" cy="468000"/>
            </a:xfrm>
            <a:prstGeom prst="rect">
              <a:avLst/>
            </a:prstGeom>
          </p:spPr>
        </p:pic>
        <p:pic>
          <p:nvPicPr>
            <p:cNvPr id="8" name="pronunciation_en_seen">
              <a:hlinkClick r:id="" action="ppaction://media"/>
              <a:extLst>
                <a:ext uri="{FF2B5EF4-FFF2-40B4-BE49-F238E27FC236}">
                  <a16:creationId xmlns:a16="http://schemas.microsoft.com/office/drawing/2014/main" id="{85A61D5E-2419-40F7-4269-764E7DC1EB01}"/>
                </a:ext>
              </a:extLst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1266528" y="2135452"/>
              <a:ext cx="468000" cy="468000"/>
            </a:xfrm>
            <a:prstGeom prst="rect">
              <a:avLst/>
            </a:prstGeom>
          </p:spPr>
        </p:pic>
        <p:pic>
          <p:nvPicPr>
            <p:cNvPr id="9" name="pronunciation_en_peel">
              <a:hlinkClick r:id="" action="ppaction://media"/>
              <a:extLst>
                <a:ext uri="{FF2B5EF4-FFF2-40B4-BE49-F238E27FC236}">
                  <a16:creationId xmlns:a16="http://schemas.microsoft.com/office/drawing/2014/main" id="{96C7F249-204F-4EC0-1327-E203FAEFF151}"/>
                </a:ext>
              </a:extLst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1256031" y="3980912"/>
              <a:ext cx="468000" cy="468000"/>
            </a:xfrm>
            <a:prstGeom prst="rect">
              <a:avLst/>
            </a:prstGeom>
          </p:spPr>
        </p:pic>
        <p:pic>
          <p:nvPicPr>
            <p:cNvPr id="12" name="pronunciation_en_eat">
              <a:hlinkClick r:id="" action="ppaction://media"/>
              <a:extLst>
                <a:ext uri="{FF2B5EF4-FFF2-40B4-BE49-F238E27FC236}">
                  <a16:creationId xmlns:a16="http://schemas.microsoft.com/office/drawing/2014/main" id="{33151631-8F9F-303F-2650-D01E7B18A3E3}"/>
                </a:ext>
              </a:extLst>
            </p:cNvPr>
            <p:cNvPicPr>
              <a:picLocks noChangeAspect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1245913" y="4613515"/>
              <a:ext cx="468000" cy="468000"/>
            </a:xfrm>
            <a:prstGeom prst="rect">
              <a:avLst/>
            </a:prstGeom>
          </p:spPr>
        </p:pic>
        <p:pic>
          <p:nvPicPr>
            <p:cNvPr id="13" name="pronunciation_en_bid">
              <a:hlinkClick r:id="" action="ppaction://media"/>
              <a:extLst>
                <a:ext uri="{FF2B5EF4-FFF2-40B4-BE49-F238E27FC236}">
                  <a16:creationId xmlns:a16="http://schemas.microsoft.com/office/drawing/2014/main" id="{75E8D98D-FAB8-2554-B1F8-94C2226FDDC1}"/>
                </a:ext>
              </a:extLst>
            </p:cNvPr>
            <p:cNvPicPr>
              <a:picLocks noChangeAspect="1"/>
            </p:cNvPicPr>
            <p:nvPr>
              <a:audioFile r:link="rId12"/>
              <p:extLst>
                <p:ext uri="{DAA4B4D4-6D71-4841-9C94-3DE7FCFB9230}">
                  <p14:media xmlns:p14="http://schemas.microsoft.com/office/powerpoint/2010/main" r:embed="rId11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2838725" y="890139"/>
              <a:ext cx="468000" cy="468000"/>
            </a:xfrm>
            <a:prstGeom prst="rect">
              <a:avLst/>
            </a:prstGeom>
          </p:spPr>
        </p:pic>
        <p:pic>
          <p:nvPicPr>
            <p:cNvPr id="14" name="pronunciation_en_ship">
              <a:hlinkClick r:id="" action="ppaction://media"/>
              <a:extLst>
                <a:ext uri="{FF2B5EF4-FFF2-40B4-BE49-F238E27FC236}">
                  <a16:creationId xmlns:a16="http://schemas.microsoft.com/office/drawing/2014/main" id="{F56C95A4-2154-E2A4-A8B5-C8CCC6EE41BC}"/>
                </a:ext>
              </a:extLst>
            </p:cNvPr>
            <p:cNvPicPr>
              <a:picLocks noChangeAspect="1"/>
            </p:cNvPicPr>
            <p:nvPr>
              <a:audioFile r:link="rId14"/>
              <p:extLst>
                <p:ext uri="{DAA4B4D4-6D71-4841-9C94-3DE7FCFB9230}">
                  <p14:media xmlns:p14="http://schemas.microsoft.com/office/powerpoint/2010/main" r:embed="rId13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2838725" y="1491480"/>
              <a:ext cx="468000" cy="468000"/>
            </a:xfrm>
            <a:prstGeom prst="rect">
              <a:avLst/>
            </a:prstGeom>
          </p:spPr>
        </p:pic>
        <p:pic>
          <p:nvPicPr>
            <p:cNvPr id="15" name="pronunciation_en_sin">
              <a:hlinkClick r:id="" action="ppaction://media"/>
              <a:extLst>
                <a:ext uri="{FF2B5EF4-FFF2-40B4-BE49-F238E27FC236}">
                  <a16:creationId xmlns:a16="http://schemas.microsoft.com/office/drawing/2014/main" id="{0C0BB714-685A-270C-0D95-F83FFD75FD5A}"/>
                </a:ext>
              </a:extLst>
            </p:cNvPr>
            <p:cNvPicPr>
              <a:picLocks noChangeAspect="1"/>
            </p:cNvPicPr>
            <p:nvPr>
              <a:audioFile r:link="rId16"/>
              <p:extLst>
                <p:ext uri="{DAA4B4D4-6D71-4841-9C94-3DE7FCFB9230}">
                  <p14:media xmlns:p14="http://schemas.microsoft.com/office/powerpoint/2010/main" r:embed="rId15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2838725" y="2132739"/>
              <a:ext cx="468000" cy="468000"/>
            </a:xfrm>
            <a:prstGeom prst="rect">
              <a:avLst/>
            </a:prstGeom>
          </p:spPr>
        </p:pic>
        <p:pic>
          <p:nvPicPr>
            <p:cNvPr id="17" name="pronunciation_en_pill">
              <a:hlinkClick r:id="" action="ppaction://media"/>
              <a:extLst>
                <a:ext uri="{FF2B5EF4-FFF2-40B4-BE49-F238E27FC236}">
                  <a16:creationId xmlns:a16="http://schemas.microsoft.com/office/drawing/2014/main" id="{EC67D466-6B1C-6066-D823-8A58E295BF0B}"/>
                </a:ext>
              </a:extLst>
            </p:cNvPr>
            <p:cNvPicPr>
              <a:picLocks noChangeAspect="1"/>
            </p:cNvPicPr>
            <p:nvPr>
              <a:audioFile r:link="rId18"/>
              <p:extLst>
                <p:ext uri="{DAA4B4D4-6D71-4841-9C94-3DE7FCFB9230}">
                  <p14:media xmlns:p14="http://schemas.microsoft.com/office/powerpoint/2010/main" r:embed="rId17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2838725" y="3980912"/>
              <a:ext cx="468000" cy="468000"/>
            </a:xfrm>
            <a:prstGeom prst="rect">
              <a:avLst/>
            </a:prstGeom>
          </p:spPr>
        </p:pic>
        <p:pic>
          <p:nvPicPr>
            <p:cNvPr id="21" name="pronunciation_en_it">
              <a:hlinkClick r:id="" action="ppaction://media"/>
              <a:extLst>
                <a:ext uri="{FF2B5EF4-FFF2-40B4-BE49-F238E27FC236}">
                  <a16:creationId xmlns:a16="http://schemas.microsoft.com/office/drawing/2014/main" id="{B6826AD3-F9F6-CB34-D94D-4087D81CFA05}"/>
                </a:ext>
              </a:extLst>
            </p:cNvPr>
            <p:cNvPicPr>
              <a:picLocks noChangeAspect="1"/>
            </p:cNvPicPr>
            <p:nvPr>
              <a:audioFile r:link="rId20"/>
              <p:extLst>
                <p:ext uri="{DAA4B4D4-6D71-4841-9C94-3DE7FCFB9230}">
                  <p14:media xmlns:p14="http://schemas.microsoft.com/office/powerpoint/2010/main" r:embed="rId19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2838725" y="4622144"/>
              <a:ext cx="468000" cy="468000"/>
            </a:xfrm>
            <a:prstGeom prst="rect">
              <a:avLst/>
            </a:prstGeom>
          </p:spPr>
        </p:pic>
        <p:pic>
          <p:nvPicPr>
            <p:cNvPr id="18" name="pronunciation_en_still">
              <a:hlinkClick r:id="" action="ppaction://media"/>
              <a:extLst>
                <a:ext uri="{FF2B5EF4-FFF2-40B4-BE49-F238E27FC236}">
                  <a16:creationId xmlns:a16="http://schemas.microsoft.com/office/drawing/2014/main" id="{C9C3DBE0-F51E-8905-2C45-A3C134D2E4FA}"/>
                </a:ext>
              </a:extLst>
            </p:cNvPr>
            <p:cNvPicPr>
              <a:picLocks noChangeAspect="1"/>
            </p:cNvPicPr>
            <p:nvPr>
              <a:audioFile r:link="rId22"/>
              <p:extLst>
                <p:ext uri="{DAA4B4D4-6D71-4841-9C94-3DE7FCFB9230}">
                  <p14:media xmlns:p14="http://schemas.microsoft.com/office/powerpoint/2010/main" r:embed="rId21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2838725" y="3372490"/>
              <a:ext cx="468000" cy="468000"/>
            </a:xfrm>
            <a:prstGeom prst="rect">
              <a:avLst/>
            </a:prstGeom>
          </p:spPr>
        </p:pic>
        <p:pic>
          <p:nvPicPr>
            <p:cNvPr id="22" name="pronunciation_en_steal">
              <a:hlinkClick r:id="" action="ppaction://media"/>
              <a:extLst>
                <a:ext uri="{FF2B5EF4-FFF2-40B4-BE49-F238E27FC236}">
                  <a16:creationId xmlns:a16="http://schemas.microsoft.com/office/drawing/2014/main" id="{429D867D-E161-AF6C-F1F3-3EA4B9E232B1}"/>
                </a:ext>
              </a:extLst>
            </p:cNvPr>
            <p:cNvPicPr>
              <a:picLocks noChangeAspect="1"/>
            </p:cNvPicPr>
            <p:nvPr>
              <a:audioFile r:link="rId24"/>
              <p:extLst>
                <p:ext uri="{DAA4B4D4-6D71-4841-9C94-3DE7FCFB9230}">
                  <p14:media xmlns:p14="http://schemas.microsoft.com/office/powerpoint/2010/main" r:embed="rId23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1256031" y="3368073"/>
              <a:ext cx="468000" cy="468000"/>
            </a:xfrm>
            <a:prstGeom prst="rect">
              <a:avLst/>
            </a:prstGeom>
          </p:spPr>
        </p:pic>
        <p:pic>
          <p:nvPicPr>
            <p:cNvPr id="23" name="pronunciation_en_teen (1)">
              <a:hlinkClick r:id="" action="ppaction://media"/>
              <a:extLst>
                <a:ext uri="{FF2B5EF4-FFF2-40B4-BE49-F238E27FC236}">
                  <a16:creationId xmlns:a16="http://schemas.microsoft.com/office/drawing/2014/main" id="{3DD6955A-3DD0-AEC2-323D-B55CC1FBE7B8}"/>
                </a:ext>
              </a:extLst>
            </p:cNvPr>
            <p:cNvPicPr>
              <a:picLocks noChangeAspect="1"/>
            </p:cNvPicPr>
            <p:nvPr>
              <a:audioFile r:link="rId26"/>
              <p:extLst>
                <p:ext uri="{DAA4B4D4-6D71-4841-9C94-3DE7FCFB9230}">
                  <p14:media xmlns:p14="http://schemas.microsoft.com/office/powerpoint/2010/main" r:embed="rId25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1266528" y="2751891"/>
              <a:ext cx="468000" cy="468000"/>
            </a:xfrm>
            <a:prstGeom prst="rect">
              <a:avLst/>
            </a:prstGeom>
          </p:spPr>
        </p:pic>
        <p:pic>
          <p:nvPicPr>
            <p:cNvPr id="25" name="pronunciation_en_tin">
              <a:hlinkClick r:id="" action="ppaction://media"/>
              <a:extLst>
                <a:ext uri="{FF2B5EF4-FFF2-40B4-BE49-F238E27FC236}">
                  <a16:creationId xmlns:a16="http://schemas.microsoft.com/office/drawing/2014/main" id="{AE2B74FC-8015-3C88-912C-45F390CC3589}"/>
                </a:ext>
              </a:extLst>
            </p:cNvPr>
            <p:cNvPicPr>
              <a:picLocks noChangeAspect="1"/>
            </p:cNvPicPr>
            <p:nvPr>
              <a:audioFile r:link="rId28"/>
              <p:extLst>
                <p:ext uri="{DAA4B4D4-6D71-4841-9C94-3DE7FCFB9230}">
                  <p14:media xmlns:p14="http://schemas.microsoft.com/office/powerpoint/2010/main" r:embed="rId27"/>
                </p:ext>
              </p:extLst>
            </p:nvPr>
          </p:nvPicPr>
          <p:blipFill>
            <a:blip r:embed="rId30"/>
            <a:stretch>
              <a:fillRect/>
            </a:stretch>
          </p:blipFill>
          <p:spPr>
            <a:xfrm>
              <a:off x="2838725" y="2788693"/>
              <a:ext cx="468000" cy="4680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E4D6CE2-A36B-83F5-6B80-203EAF3CF087}"/>
              </a:ext>
            </a:extLst>
          </p:cNvPr>
          <p:cNvGrpSpPr/>
          <p:nvPr/>
        </p:nvGrpSpPr>
        <p:grpSpPr>
          <a:xfrm>
            <a:off x="5301540" y="1890103"/>
            <a:ext cx="3006887" cy="2188028"/>
            <a:chOff x="7803306" y="350588"/>
            <a:chExt cx="4009182" cy="2917371"/>
          </a:xfrm>
        </p:grpSpPr>
        <p:pic>
          <p:nvPicPr>
            <p:cNvPr id="35" name="Content Placeholder 4">
              <a:extLst>
                <a:ext uri="{FF2B5EF4-FFF2-40B4-BE49-F238E27FC236}">
                  <a16:creationId xmlns:a16="http://schemas.microsoft.com/office/drawing/2014/main" id="{812F19A4-7F04-B49C-FAD0-9511D9B72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2266" y="683685"/>
              <a:ext cx="3510222" cy="2584274"/>
            </a:xfrm>
            <a:prstGeom prst="rect">
              <a:avLst/>
            </a:prstGeom>
          </p:spPr>
        </p:pic>
        <p:sp>
          <p:nvSpPr>
            <p:cNvPr id="36" name="Google Shape;176;p23">
              <a:extLst>
                <a:ext uri="{FF2B5EF4-FFF2-40B4-BE49-F238E27FC236}">
                  <a16:creationId xmlns:a16="http://schemas.microsoft.com/office/drawing/2014/main" id="{A113B39D-E1CD-F3B1-8683-6E93BFB33156}"/>
                </a:ext>
              </a:extLst>
            </p:cNvPr>
            <p:cNvSpPr txBox="1"/>
            <p:nvPr/>
          </p:nvSpPr>
          <p:spPr>
            <a:xfrm>
              <a:off x="7960255" y="670035"/>
              <a:ext cx="710556" cy="400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275" kern="1200" dirty="0">
                  <a:solidFill>
                    <a:srgbClr val="101111"/>
                  </a:solidFill>
                  <a:highlight>
                    <a:srgbClr val="92D050"/>
                  </a:highlight>
                  <a:latin typeface="Now" panose="00000500000000000000" pitchFamily="50" charset="0"/>
                  <a:ea typeface="Atkinson Hyperlegible"/>
                  <a:cs typeface="Atkinson Hyperlegible"/>
                  <a:sym typeface="Atkinson Hyperlegible"/>
                </a:rPr>
                <a:t>/i:/</a:t>
              </a:r>
              <a:endParaRPr lang="en-GB" sz="1275" kern="1200" dirty="0">
                <a:solidFill>
                  <a:srgbClr val="101111"/>
                </a:solidFill>
                <a:highlight>
                  <a:srgbClr val="92D050"/>
                </a:highlight>
                <a:latin typeface="Now" panose="00000500000000000000" pitchFamily="50" charset="0"/>
                <a:ea typeface="+mn-ea"/>
              </a:endParaRPr>
            </a:p>
          </p:txBody>
        </p:sp>
        <p:sp>
          <p:nvSpPr>
            <p:cNvPr id="37" name="Google Shape;176;p23">
              <a:extLst>
                <a:ext uri="{FF2B5EF4-FFF2-40B4-BE49-F238E27FC236}">
                  <a16:creationId xmlns:a16="http://schemas.microsoft.com/office/drawing/2014/main" id="{CB026021-F95C-8AF9-5885-D2A3BBCF83F8}"/>
                </a:ext>
              </a:extLst>
            </p:cNvPr>
            <p:cNvSpPr txBox="1"/>
            <p:nvPr/>
          </p:nvSpPr>
          <p:spPr>
            <a:xfrm>
              <a:off x="8503514" y="804355"/>
              <a:ext cx="439891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b="1" kern="1200" dirty="0" err="1">
                  <a:solidFill>
                    <a:srgbClr val="FFFF00"/>
                  </a:solidFill>
                  <a:latin typeface="Bobby Jones Soft Regular" pitchFamily="50" charset="0"/>
                  <a:ea typeface="Atkinson Hyperlegible"/>
                  <a:cs typeface="Atkinson Hyperlegible"/>
                  <a:sym typeface="Atkinson Hyperlegible"/>
                </a:rPr>
                <a:t>i</a:t>
              </a:r>
              <a:endParaRPr sz="1125" b="1" kern="1200" dirty="0">
                <a:solidFill>
                  <a:srgbClr val="FFFF00"/>
                </a:solidFill>
                <a:latin typeface="Bobby Jones Soft Regular" pitchFamily="50" charset="0"/>
                <a:ea typeface="+mn-ea"/>
              </a:endParaRPr>
            </a:p>
          </p:txBody>
        </p:sp>
        <p:sp>
          <p:nvSpPr>
            <p:cNvPr id="38" name="Google Shape;176;p23">
              <a:extLst>
                <a:ext uri="{FF2B5EF4-FFF2-40B4-BE49-F238E27FC236}">
                  <a16:creationId xmlns:a16="http://schemas.microsoft.com/office/drawing/2014/main" id="{6545F17C-0B2A-900C-DFBF-B2D106408368}"/>
                </a:ext>
              </a:extLst>
            </p:cNvPr>
            <p:cNvSpPr txBox="1"/>
            <p:nvPr/>
          </p:nvSpPr>
          <p:spPr>
            <a:xfrm>
              <a:off x="8450865" y="1444887"/>
              <a:ext cx="439891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b="1" kern="1200" dirty="0">
                  <a:solidFill>
                    <a:srgbClr val="FFFF00"/>
                  </a:solidFill>
                  <a:latin typeface="Bobby Jones Soft Regular" pitchFamily="50" charset="0"/>
                  <a:ea typeface="Atkinson Hyperlegible"/>
                  <a:cs typeface="Atkinson Hyperlegible"/>
                  <a:sym typeface="Atkinson Hyperlegible"/>
                </a:rPr>
                <a:t>e</a:t>
              </a:r>
              <a:endParaRPr sz="1125" b="1" kern="1200" dirty="0">
                <a:solidFill>
                  <a:srgbClr val="FFFF00"/>
                </a:solidFill>
                <a:latin typeface="Bobby Jones Soft Regular" pitchFamily="50" charset="0"/>
                <a:ea typeface="+mn-ea"/>
              </a:endParaRPr>
            </a:p>
          </p:txBody>
        </p:sp>
        <p:sp>
          <p:nvSpPr>
            <p:cNvPr id="39" name="Google Shape;177;p23">
              <a:extLst>
                <a:ext uri="{FF2B5EF4-FFF2-40B4-BE49-F238E27FC236}">
                  <a16:creationId xmlns:a16="http://schemas.microsoft.com/office/drawing/2014/main" id="{6ADAF573-F227-6264-A1DF-EC2DB100BCDE}"/>
                </a:ext>
              </a:extLst>
            </p:cNvPr>
            <p:cNvSpPr txBox="1"/>
            <p:nvPr/>
          </p:nvSpPr>
          <p:spPr>
            <a:xfrm>
              <a:off x="9010184" y="1041487"/>
              <a:ext cx="655844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kern="1200" dirty="0">
                  <a:solidFill>
                    <a:prstClr val="black"/>
                  </a:solidFill>
                  <a:highlight>
                    <a:srgbClr val="D6DCE5"/>
                  </a:highlight>
                  <a:latin typeface="Now" panose="00000500000000000000" pitchFamily="50" charset="0"/>
                  <a:ea typeface="Atkinson Hyperlegible"/>
                  <a:cs typeface="Atkinson Hyperlegible"/>
                  <a:sym typeface="Atkinson Hyperlegible"/>
                </a:rPr>
                <a:t>/ɪ/</a:t>
              </a:r>
              <a:endParaRPr sz="1125" kern="1200" dirty="0">
                <a:solidFill>
                  <a:prstClr val="white"/>
                </a:solidFill>
                <a:highlight>
                  <a:srgbClr val="D6DCE5"/>
                </a:highlight>
                <a:latin typeface="Now" panose="00000500000000000000" pitchFamily="50" charset="0"/>
                <a:ea typeface="+mn-ea"/>
              </a:endParaRPr>
            </a:p>
          </p:txBody>
        </p:sp>
        <p:sp>
          <p:nvSpPr>
            <p:cNvPr id="40" name="Content Placeholder 2">
              <a:extLst>
                <a:ext uri="{FF2B5EF4-FFF2-40B4-BE49-F238E27FC236}">
                  <a16:creationId xmlns:a16="http://schemas.microsoft.com/office/drawing/2014/main" id="{660CB54B-5F34-9657-1F19-81EEC4920883}"/>
                </a:ext>
              </a:extLst>
            </p:cNvPr>
            <p:cNvSpPr txBox="1">
              <a:spLocks/>
            </p:cNvSpPr>
            <p:nvPr/>
          </p:nvSpPr>
          <p:spPr>
            <a:xfrm>
              <a:off x="7803306" y="350588"/>
              <a:ext cx="1024454" cy="411281"/>
            </a:xfrm>
            <a:prstGeom prst="rect">
              <a:avLst/>
            </a:prstGeom>
          </p:spPr>
          <p:txBody>
            <a:bodyPr vert="horz" lIns="68580" tIns="34290" rIns="68580" bIns="3429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800">
                <a:lnSpc>
                  <a:spcPct val="150000"/>
                </a:lnSpc>
                <a:spcBef>
                  <a:spcPts val="750"/>
                </a:spcBef>
                <a:buClrTx/>
                <a:buFont typeface="Arial" panose="020B0604020202020204" pitchFamily="34" charset="0"/>
                <a:buNone/>
              </a:pPr>
              <a:r>
                <a:rPr lang="en-US" sz="1125" dirty="0" err="1">
                  <a:solidFill>
                    <a:srgbClr val="92D050"/>
                  </a:solidFill>
                  <a:latin typeface="Bobby Jones Soft Regular" pitchFamily="50" charset="0"/>
                </a:rPr>
                <a:t>Nyengir</a:t>
              </a:r>
              <a:r>
                <a:rPr lang="en-US" sz="1125" dirty="0">
                  <a:solidFill>
                    <a:srgbClr val="92D050"/>
                  </a:solidFill>
                  <a:latin typeface="Bobby Jones Soft Regular" pitchFamily="50" charset="0"/>
                </a:rPr>
                <a:t>!!</a:t>
              </a:r>
              <a:endParaRPr lang="en-ID" sz="1125" dirty="0">
                <a:solidFill>
                  <a:prstClr val="white"/>
                </a:solidFill>
                <a:latin typeface="Bobby Jones Soft Regular" pitchFamily="50" charset="0"/>
              </a:endParaRPr>
            </a:p>
          </p:txBody>
        </p:sp>
        <p:sp>
          <p:nvSpPr>
            <p:cNvPr id="41" name="Content Placeholder 2">
              <a:extLst>
                <a:ext uri="{FF2B5EF4-FFF2-40B4-BE49-F238E27FC236}">
                  <a16:creationId xmlns:a16="http://schemas.microsoft.com/office/drawing/2014/main" id="{0725C22A-747E-5155-7CB3-AFFB98D76347}"/>
                </a:ext>
              </a:extLst>
            </p:cNvPr>
            <p:cNvSpPr txBox="1">
              <a:spLocks/>
            </p:cNvSpPr>
            <p:nvPr/>
          </p:nvSpPr>
          <p:spPr>
            <a:xfrm>
              <a:off x="8776111" y="741929"/>
              <a:ext cx="889918" cy="411281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800">
                <a:lnSpc>
                  <a:spcPct val="150000"/>
                </a:lnSpc>
                <a:spcBef>
                  <a:spcPts val="750"/>
                </a:spcBef>
                <a:buClrTx/>
                <a:buFont typeface="Arial" panose="020B0604020202020204" pitchFamily="34" charset="0"/>
                <a:buNone/>
              </a:pPr>
              <a:r>
                <a:rPr lang="en-US" sz="1125" dirty="0">
                  <a:solidFill>
                    <a:srgbClr val="44546A">
                      <a:lumMod val="20000"/>
                      <a:lumOff val="80000"/>
                    </a:srgbClr>
                  </a:solidFill>
                  <a:latin typeface="Bobby Jones Soft Regular" pitchFamily="50" charset="0"/>
                </a:rPr>
                <a:t>lazy..</a:t>
              </a:r>
              <a:endParaRPr lang="en-ID" sz="1125" dirty="0">
                <a:solidFill>
                  <a:srgbClr val="44546A">
                    <a:lumMod val="20000"/>
                    <a:lumOff val="80000"/>
                  </a:srgbClr>
                </a:solidFill>
                <a:latin typeface="Bobby Jones Soft Regular" pitchFamily="50" charset="0"/>
              </a:endParaRPr>
            </a:p>
          </p:txBody>
        </p:sp>
      </p:grpSp>
      <p:sp>
        <p:nvSpPr>
          <p:cNvPr id="42" name="Title 39">
            <a:extLst>
              <a:ext uri="{FF2B5EF4-FFF2-40B4-BE49-F238E27FC236}">
                <a16:creationId xmlns:a16="http://schemas.microsoft.com/office/drawing/2014/main" id="{D8A476FE-8261-81C5-51E2-2F1606CD9A21}"/>
              </a:ext>
            </a:extLst>
          </p:cNvPr>
          <p:cNvSpPr txBox="1">
            <a:spLocks/>
          </p:cNvSpPr>
          <p:nvPr/>
        </p:nvSpPr>
        <p:spPr>
          <a:xfrm>
            <a:off x="5192725" y="1360946"/>
            <a:ext cx="3322625" cy="45223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3429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1500" dirty="0">
                <a:solidFill>
                  <a:prstClr val="white"/>
                </a:solidFill>
                <a:latin typeface="Bobby Jones Soft Regular" pitchFamily="50" charset="0"/>
              </a:rPr>
              <a:t>Pay attention to your </a:t>
            </a:r>
            <a:r>
              <a:rPr lang="en-US" sz="1500" dirty="0">
                <a:solidFill>
                  <a:srgbClr val="92D050"/>
                </a:solidFill>
                <a:latin typeface="Bobby Jones Soft Regular" pitchFamily="50" charset="0"/>
              </a:rPr>
              <a:t>speech organs</a:t>
            </a:r>
            <a:r>
              <a:rPr lang="en-US" sz="1500" dirty="0">
                <a:solidFill>
                  <a:prstClr val="white"/>
                </a:solidFill>
                <a:latin typeface="Bobby Jones Soft Regular" pitchFamily="50" charset="0"/>
              </a:rPr>
              <a:t>!</a:t>
            </a:r>
            <a:endParaRPr lang="en-ID" sz="15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FE4D90E-C3B3-AF6D-6EC8-71B3EC32F7A3}"/>
              </a:ext>
            </a:extLst>
          </p:cNvPr>
          <p:cNvSpPr/>
          <p:nvPr/>
        </p:nvSpPr>
        <p:spPr>
          <a:xfrm>
            <a:off x="3896497" y="269743"/>
            <a:ext cx="4618852" cy="1010990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E051A5-4EE7-B8F6-6475-C3974185AF49}"/>
              </a:ext>
            </a:extLst>
          </p:cNvPr>
          <p:cNvGrpSpPr/>
          <p:nvPr/>
        </p:nvGrpSpPr>
        <p:grpSpPr>
          <a:xfrm>
            <a:off x="5192726" y="1360947"/>
            <a:ext cx="3322625" cy="3211051"/>
            <a:chOff x="5192726" y="1360947"/>
            <a:chExt cx="3322625" cy="321105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5A895F6-5B74-6A48-3E76-C8D4B4C82112}"/>
                </a:ext>
              </a:extLst>
            </p:cNvPr>
            <p:cNvSpPr/>
            <p:nvPr/>
          </p:nvSpPr>
          <p:spPr>
            <a:xfrm>
              <a:off x="5192726" y="1366605"/>
              <a:ext cx="3322625" cy="3205393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itle 39">
              <a:extLst>
                <a:ext uri="{FF2B5EF4-FFF2-40B4-BE49-F238E27FC236}">
                  <a16:creationId xmlns:a16="http://schemas.microsoft.com/office/drawing/2014/main" id="{E636795A-62BE-97D9-BF3E-5DA942BF6B23}"/>
                </a:ext>
              </a:extLst>
            </p:cNvPr>
            <p:cNvSpPr txBox="1">
              <a:spLocks/>
            </p:cNvSpPr>
            <p:nvPr/>
          </p:nvSpPr>
          <p:spPr>
            <a:xfrm>
              <a:off x="5192726" y="1360947"/>
              <a:ext cx="3322625" cy="452231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</a:rPr>
                <a:t>Pay attention to your 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</a:rPr>
                <a:t>speech organs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</a:rPr>
                <a:t>!</a:t>
              </a:r>
              <a:endParaRPr kumimoji="0" lang="en-ID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A031E9B-E7EA-2BFD-29AF-D53707C8A980}"/>
              </a:ext>
            </a:extLst>
          </p:cNvPr>
          <p:cNvPicPr>
            <a:picLocks noChangeAspect="1"/>
          </p:cNvPicPr>
          <p:nvPr/>
        </p:nvPicPr>
        <p:blipFill>
          <a:blip r:embed="rId3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0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660D-AFD2-365C-FCF4-5543A5C2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Bobby Jones Soft Regular" pitchFamily="50" charset="0"/>
              </a:rPr>
              <a:t>IRL Example</a:t>
            </a:r>
            <a:endParaRPr lang="en-ID" sz="3200" dirty="0">
              <a:latin typeface="Bobby Jones Soft Regular" pitchFamily="50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604E99-E7E8-A082-BB77-8847415F8D50}"/>
              </a:ext>
            </a:extLst>
          </p:cNvPr>
          <p:cNvSpPr/>
          <p:nvPr/>
        </p:nvSpPr>
        <p:spPr>
          <a:xfrm>
            <a:off x="628650" y="269743"/>
            <a:ext cx="7886700" cy="1010990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3" name="THINK BIG DEAL">
            <a:hlinkClick r:id="" action="ppaction://media"/>
            <a:extLst>
              <a:ext uri="{FF2B5EF4-FFF2-40B4-BE49-F238E27FC236}">
                <a16:creationId xmlns:a16="http://schemas.microsoft.com/office/drawing/2014/main" id="{337EBCE6-6484-0CDF-9723-DA6A58C44F1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8650" y="1378251"/>
            <a:ext cx="3262313" cy="3262312"/>
          </a:xfrm>
        </p:spPr>
      </p:pic>
    </p:spTree>
    <p:extLst>
      <p:ext uri="{BB962C8B-B14F-4D97-AF65-F5344CB8AC3E}">
        <p14:creationId xmlns:p14="http://schemas.microsoft.com/office/powerpoint/2010/main" val="5984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660D-AFD2-365C-FCF4-5543A5C2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Bobby Jones Soft Regular" pitchFamily="50" charset="0"/>
              </a:rPr>
              <a:t>IRL Example</a:t>
            </a:r>
            <a:endParaRPr lang="en-ID" sz="3200" dirty="0">
              <a:latin typeface="Bobby Jones Soft Regular" pitchFamily="50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604E99-E7E8-A082-BB77-8847415F8D50}"/>
              </a:ext>
            </a:extLst>
          </p:cNvPr>
          <p:cNvSpPr/>
          <p:nvPr/>
        </p:nvSpPr>
        <p:spPr>
          <a:xfrm>
            <a:off x="628650" y="269743"/>
            <a:ext cx="7886700" cy="1010990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7" name="THINK IT IS">
            <a:hlinkClick r:id="" action="ppaction://media"/>
            <a:extLst>
              <a:ext uri="{FF2B5EF4-FFF2-40B4-BE49-F238E27FC236}">
                <a16:creationId xmlns:a16="http://schemas.microsoft.com/office/drawing/2014/main" id="{D7C6B28C-D510-B039-3B82-C017CC7BB36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8650" y="1353538"/>
            <a:ext cx="3262313" cy="3262312"/>
          </a:xfrm>
        </p:spPr>
      </p:pic>
    </p:spTree>
    <p:extLst>
      <p:ext uri="{BB962C8B-B14F-4D97-AF65-F5344CB8AC3E}">
        <p14:creationId xmlns:p14="http://schemas.microsoft.com/office/powerpoint/2010/main" val="341198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660D-AFD2-365C-FCF4-5543A5C2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Bobby Jones Soft Regular" pitchFamily="50" charset="0"/>
              </a:rPr>
              <a:t>IRL Example</a:t>
            </a:r>
            <a:endParaRPr lang="en-ID" sz="3200" dirty="0">
              <a:latin typeface="Bobby Jones Soft Regular" pitchFamily="50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604E99-E7E8-A082-BB77-8847415F8D50}"/>
              </a:ext>
            </a:extLst>
          </p:cNvPr>
          <p:cNvSpPr/>
          <p:nvPr/>
        </p:nvSpPr>
        <p:spPr>
          <a:xfrm>
            <a:off x="628650" y="269743"/>
            <a:ext cx="7886700" cy="1010990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6" name="38543AD7-C0A1-466E-9C19-C5D18216B612">
            <a:hlinkClick r:id="" action="ppaction://media"/>
            <a:extLst>
              <a:ext uri="{FF2B5EF4-FFF2-40B4-BE49-F238E27FC236}">
                <a16:creationId xmlns:a16="http://schemas.microsoft.com/office/drawing/2014/main" id="{6F9F6306-516A-3A30-6942-7BBE5DE9A3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8650" y="1353537"/>
            <a:ext cx="3262313" cy="3262312"/>
          </a:xfrm>
        </p:spPr>
      </p:pic>
    </p:spTree>
    <p:extLst>
      <p:ext uri="{BB962C8B-B14F-4D97-AF65-F5344CB8AC3E}">
        <p14:creationId xmlns:p14="http://schemas.microsoft.com/office/powerpoint/2010/main" val="243155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F578B88-6BEF-D406-2639-1A5AB6C0D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9362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Bobby Jones Soft Regular" pitchFamily="50" charset="0"/>
              </a:rPr>
              <a:t>gr</a:t>
            </a:r>
            <a:r>
              <a:rPr lang="en-US" u="sng" dirty="0">
                <a:solidFill>
                  <a:srgbClr val="92D050"/>
                </a:solidFill>
                <a:latin typeface="Bobby Jones Soft Regular" pitchFamily="50" charset="0"/>
              </a:rPr>
              <a:t>ee</a:t>
            </a:r>
            <a:r>
              <a:rPr lang="en-US" dirty="0">
                <a:latin typeface="Bobby Jones Soft Regular" pitchFamily="50" charset="0"/>
              </a:rPr>
              <a:t>n &amp; s</a:t>
            </a:r>
            <a:r>
              <a:rPr lang="en-US" u="sng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</a:rPr>
              <a:t>i</a:t>
            </a:r>
            <a:r>
              <a:rPr lang="en-US" dirty="0">
                <a:latin typeface="Bobby Jones Soft Regular" pitchFamily="50" charset="0"/>
              </a:rPr>
              <a:t>lver: practice</a:t>
            </a:r>
            <a:endParaRPr lang="en-ID" dirty="0">
              <a:latin typeface="Bobby Jones Soft Regular" pitchFamily="50" charset="0"/>
            </a:endParaRPr>
          </a:p>
        </p:txBody>
      </p:sp>
      <p:graphicFrame>
        <p:nvGraphicFramePr>
          <p:cNvPr id="9" name="Google Shape;191;p24">
            <a:extLst>
              <a:ext uri="{FF2B5EF4-FFF2-40B4-BE49-F238E27FC236}">
                <a16:creationId xmlns:a16="http://schemas.microsoft.com/office/drawing/2014/main" id="{23FFA030-0444-3849-0C76-0F62D6AD3A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2258026"/>
              </p:ext>
            </p:extLst>
          </p:nvPr>
        </p:nvGraphicFramePr>
        <p:xfrm>
          <a:off x="628648" y="1367297"/>
          <a:ext cx="4408415" cy="32053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59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107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latin typeface="Now" panose="00000500000000000000" pitchFamily="50" charset="0"/>
                        </a:rPr>
                        <a:t>The </a:t>
                      </a:r>
                      <a:r>
                        <a:rPr lang="en-US" sz="16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sheep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is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ea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t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i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ng a </a:t>
                      </a:r>
                      <a:r>
                        <a:rPr lang="en-US" sz="16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green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leaf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.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07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Now" panose="00000500000000000000" pitchFamily="50" charset="0"/>
                        </a:rPr>
                        <a:t>I have </a:t>
                      </a:r>
                      <a:r>
                        <a:rPr lang="en-US" sz="16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seen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it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before.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07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He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is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still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in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the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ship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.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07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Now" panose="00000500000000000000" pitchFamily="50" charset="0"/>
                        </a:rPr>
                        <a:t>A </a:t>
                      </a:r>
                      <a:r>
                        <a:rPr lang="en-US" sz="16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teen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with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a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ring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.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100981"/>
                  </a:ext>
                </a:extLst>
              </a:tr>
              <a:tr h="64107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It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is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a </a:t>
                      </a:r>
                      <a:r>
                        <a:rPr lang="en-US" sz="1600" u="sng" dirty="0">
                          <a:solidFill>
                            <a:schemeClr val="tx1">
                              <a:lumMod val="65000"/>
                            </a:schemeClr>
                          </a:solidFill>
                          <a:latin typeface="Now" panose="00000500000000000000" pitchFamily="50" charset="0"/>
                        </a:rPr>
                        <a:t>big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deer</a:t>
                      </a:r>
                      <a:r>
                        <a:rPr lang="en-US" sz="1600" dirty="0">
                          <a:latin typeface="Now" panose="00000500000000000000" pitchFamily="50" charset="0"/>
                        </a:rPr>
                        <a:t>.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88265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7381F78-0EC7-F54A-3641-0AFB344E353C}"/>
              </a:ext>
            </a:extLst>
          </p:cNvPr>
          <p:cNvSpPr/>
          <p:nvPr/>
        </p:nvSpPr>
        <p:spPr>
          <a:xfrm>
            <a:off x="628650" y="269743"/>
            <a:ext cx="7886700" cy="1010990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174F392-FCA3-2C5F-62D8-105CBB192B85}"/>
              </a:ext>
            </a:extLst>
          </p:cNvPr>
          <p:cNvGrpSpPr/>
          <p:nvPr/>
        </p:nvGrpSpPr>
        <p:grpSpPr>
          <a:xfrm>
            <a:off x="5192726" y="1360947"/>
            <a:ext cx="3322625" cy="3211051"/>
            <a:chOff x="5192726" y="1360947"/>
            <a:chExt cx="3322625" cy="321105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A236AC3-8A2A-DD52-1BF5-3E1E19622091}"/>
                </a:ext>
              </a:extLst>
            </p:cNvPr>
            <p:cNvSpPr/>
            <p:nvPr/>
          </p:nvSpPr>
          <p:spPr>
            <a:xfrm>
              <a:off x="5192726" y="1366605"/>
              <a:ext cx="3322625" cy="320539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4" name="Title 39">
              <a:extLst>
                <a:ext uri="{FF2B5EF4-FFF2-40B4-BE49-F238E27FC236}">
                  <a16:creationId xmlns:a16="http://schemas.microsoft.com/office/drawing/2014/main" id="{698B90BA-DD25-65BA-7E44-6929C892F0EE}"/>
                </a:ext>
              </a:extLst>
            </p:cNvPr>
            <p:cNvSpPr txBox="1">
              <a:spLocks/>
            </p:cNvSpPr>
            <p:nvPr/>
          </p:nvSpPr>
          <p:spPr>
            <a:xfrm>
              <a:off x="5192726" y="1360947"/>
              <a:ext cx="3322625" cy="452231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  <a:sym typeface="Arial"/>
                </a:rPr>
                <a:t>Pay attention to your 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  <a:sym typeface="Arial"/>
                </a:rPr>
                <a:t>speech organs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obby Jones Soft Regular" pitchFamily="50" charset="0"/>
                  <a:ea typeface="+mj-ea"/>
                  <a:cs typeface="+mj-cs"/>
                  <a:sym typeface="Arial"/>
                </a:rPr>
                <a:t>!</a:t>
              </a:r>
              <a:endParaRPr kumimoji="0" lang="en-ID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58B8C96-222A-1B99-47C9-66FA6DCA52A7}"/>
              </a:ext>
            </a:extLst>
          </p:cNvPr>
          <p:cNvGrpSpPr/>
          <p:nvPr/>
        </p:nvGrpSpPr>
        <p:grpSpPr>
          <a:xfrm>
            <a:off x="5301540" y="1890103"/>
            <a:ext cx="3006887" cy="2188028"/>
            <a:chOff x="7803306" y="350588"/>
            <a:chExt cx="4009182" cy="2917371"/>
          </a:xfrm>
        </p:grpSpPr>
        <p:pic>
          <p:nvPicPr>
            <p:cNvPr id="3" name="Content Placeholder 4">
              <a:extLst>
                <a:ext uri="{FF2B5EF4-FFF2-40B4-BE49-F238E27FC236}">
                  <a16:creationId xmlns:a16="http://schemas.microsoft.com/office/drawing/2014/main" id="{FC0AC366-D9B4-3A61-DA11-057C2FE71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2266" y="683685"/>
              <a:ext cx="3510222" cy="2584274"/>
            </a:xfrm>
            <a:prstGeom prst="rect">
              <a:avLst/>
            </a:prstGeom>
          </p:spPr>
        </p:pic>
        <p:sp>
          <p:nvSpPr>
            <p:cNvPr id="6" name="Google Shape;176;p23">
              <a:extLst>
                <a:ext uri="{FF2B5EF4-FFF2-40B4-BE49-F238E27FC236}">
                  <a16:creationId xmlns:a16="http://schemas.microsoft.com/office/drawing/2014/main" id="{882DB8D9-B1FD-B434-114C-D1B81F288F2D}"/>
                </a:ext>
              </a:extLst>
            </p:cNvPr>
            <p:cNvSpPr txBox="1"/>
            <p:nvPr/>
          </p:nvSpPr>
          <p:spPr>
            <a:xfrm>
              <a:off x="7960255" y="670035"/>
              <a:ext cx="710556" cy="400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275" kern="1200" dirty="0">
                  <a:solidFill>
                    <a:srgbClr val="101111"/>
                  </a:solidFill>
                  <a:highlight>
                    <a:srgbClr val="92D050"/>
                  </a:highlight>
                  <a:latin typeface="Now" panose="00000500000000000000" pitchFamily="50" charset="0"/>
                  <a:ea typeface="Atkinson Hyperlegible"/>
                  <a:cs typeface="Atkinson Hyperlegible"/>
                  <a:sym typeface="Atkinson Hyperlegible"/>
                </a:rPr>
                <a:t>/i:/</a:t>
              </a:r>
              <a:endParaRPr lang="en-GB" sz="1275" kern="1200" dirty="0">
                <a:solidFill>
                  <a:srgbClr val="101111"/>
                </a:solidFill>
                <a:highlight>
                  <a:srgbClr val="92D050"/>
                </a:highlight>
                <a:latin typeface="Now" panose="00000500000000000000" pitchFamily="50" charset="0"/>
                <a:ea typeface="+mn-ea"/>
              </a:endParaRPr>
            </a:p>
          </p:txBody>
        </p:sp>
        <p:sp>
          <p:nvSpPr>
            <p:cNvPr id="7" name="Google Shape;176;p23">
              <a:extLst>
                <a:ext uri="{FF2B5EF4-FFF2-40B4-BE49-F238E27FC236}">
                  <a16:creationId xmlns:a16="http://schemas.microsoft.com/office/drawing/2014/main" id="{FD3BB1AC-6377-57AB-8D7B-35514A6DED23}"/>
                </a:ext>
              </a:extLst>
            </p:cNvPr>
            <p:cNvSpPr txBox="1"/>
            <p:nvPr/>
          </p:nvSpPr>
          <p:spPr>
            <a:xfrm>
              <a:off x="8503514" y="804355"/>
              <a:ext cx="439891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b="1" kern="1200" dirty="0" err="1">
                  <a:solidFill>
                    <a:srgbClr val="FFFF00"/>
                  </a:solidFill>
                  <a:latin typeface="Bobby Jones Soft Regular" pitchFamily="50" charset="0"/>
                  <a:ea typeface="Atkinson Hyperlegible"/>
                  <a:cs typeface="Atkinson Hyperlegible"/>
                  <a:sym typeface="Atkinson Hyperlegible"/>
                </a:rPr>
                <a:t>i</a:t>
              </a:r>
              <a:endParaRPr sz="1125" b="1" kern="1200" dirty="0">
                <a:solidFill>
                  <a:srgbClr val="FFFF00"/>
                </a:solidFill>
                <a:latin typeface="Bobby Jones Soft Regular" pitchFamily="50" charset="0"/>
                <a:ea typeface="+mn-ea"/>
              </a:endParaRPr>
            </a:p>
          </p:txBody>
        </p:sp>
        <p:sp>
          <p:nvSpPr>
            <p:cNvPr id="10" name="Google Shape;176;p23">
              <a:extLst>
                <a:ext uri="{FF2B5EF4-FFF2-40B4-BE49-F238E27FC236}">
                  <a16:creationId xmlns:a16="http://schemas.microsoft.com/office/drawing/2014/main" id="{A09FBC39-2B88-892F-E358-82A949C5F496}"/>
                </a:ext>
              </a:extLst>
            </p:cNvPr>
            <p:cNvSpPr txBox="1"/>
            <p:nvPr/>
          </p:nvSpPr>
          <p:spPr>
            <a:xfrm>
              <a:off x="8450865" y="1444887"/>
              <a:ext cx="439891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b="1" kern="1200" dirty="0">
                  <a:solidFill>
                    <a:srgbClr val="FFFF00"/>
                  </a:solidFill>
                  <a:latin typeface="Bobby Jones Soft Regular" pitchFamily="50" charset="0"/>
                  <a:ea typeface="Atkinson Hyperlegible"/>
                  <a:cs typeface="Atkinson Hyperlegible"/>
                  <a:sym typeface="Atkinson Hyperlegible"/>
                </a:rPr>
                <a:t>e</a:t>
              </a:r>
              <a:endParaRPr sz="1125" b="1" kern="1200" dirty="0">
                <a:solidFill>
                  <a:srgbClr val="FFFF00"/>
                </a:solidFill>
                <a:latin typeface="Bobby Jones Soft Regular" pitchFamily="50" charset="0"/>
                <a:ea typeface="+mn-ea"/>
              </a:endParaRPr>
            </a:p>
          </p:txBody>
        </p:sp>
        <p:sp>
          <p:nvSpPr>
            <p:cNvPr id="11" name="Google Shape;177;p23">
              <a:extLst>
                <a:ext uri="{FF2B5EF4-FFF2-40B4-BE49-F238E27FC236}">
                  <a16:creationId xmlns:a16="http://schemas.microsoft.com/office/drawing/2014/main" id="{3B5A2D20-D53B-B8A3-4F90-6FF4F3D767F8}"/>
                </a:ext>
              </a:extLst>
            </p:cNvPr>
            <p:cNvSpPr txBox="1"/>
            <p:nvPr/>
          </p:nvSpPr>
          <p:spPr>
            <a:xfrm>
              <a:off x="9010184" y="1041487"/>
              <a:ext cx="655844" cy="369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7" tIns="51427" rIns="51427" bIns="51427" anchor="t" anchorCtr="0">
              <a:spAutoFit/>
            </a:bodyPr>
            <a:lstStyle/>
            <a:p>
              <a:pPr algn="ctr" defTabSz="342900">
                <a:buClrTx/>
              </a:pPr>
              <a:r>
                <a:rPr lang="en-GB" sz="1125" kern="1200" dirty="0">
                  <a:solidFill>
                    <a:prstClr val="black"/>
                  </a:solidFill>
                  <a:highlight>
                    <a:srgbClr val="D6DCE5"/>
                  </a:highlight>
                  <a:latin typeface="Now" panose="00000500000000000000" pitchFamily="50" charset="0"/>
                  <a:ea typeface="Atkinson Hyperlegible"/>
                  <a:cs typeface="Atkinson Hyperlegible"/>
                  <a:sym typeface="Atkinson Hyperlegible"/>
                </a:rPr>
                <a:t>/ɪ/</a:t>
              </a:r>
              <a:endParaRPr sz="1125" kern="1200" dirty="0">
                <a:solidFill>
                  <a:prstClr val="white"/>
                </a:solidFill>
                <a:highlight>
                  <a:srgbClr val="D6DCE5"/>
                </a:highlight>
                <a:latin typeface="Now" panose="00000500000000000000" pitchFamily="50" charset="0"/>
                <a:ea typeface="+mn-ea"/>
              </a:endParaRPr>
            </a:p>
          </p:txBody>
        </p:sp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5E51C074-0D77-C686-4B6B-DCA17229E720}"/>
                </a:ext>
              </a:extLst>
            </p:cNvPr>
            <p:cNvSpPr txBox="1">
              <a:spLocks/>
            </p:cNvSpPr>
            <p:nvPr/>
          </p:nvSpPr>
          <p:spPr>
            <a:xfrm>
              <a:off x="7803306" y="350588"/>
              <a:ext cx="1024454" cy="411281"/>
            </a:xfrm>
            <a:prstGeom prst="rect">
              <a:avLst/>
            </a:prstGeom>
          </p:spPr>
          <p:txBody>
            <a:bodyPr vert="horz" lIns="68580" tIns="34290" rIns="68580" bIns="3429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800">
                <a:lnSpc>
                  <a:spcPct val="150000"/>
                </a:lnSpc>
                <a:spcBef>
                  <a:spcPts val="750"/>
                </a:spcBef>
                <a:buClrTx/>
                <a:buFont typeface="Arial" panose="020B0604020202020204" pitchFamily="34" charset="0"/>
                <a:buNone/>
              </a:pPr>
              <a:r>
                <a:rPr lang="en-US" sz="1125" dirty="0" err="1">
                  <a:solidFill>
                    <a:srgbClr val="92D050"/>
                  </a:solidFill>
                  <a:latin typeface="Bobby Jones Soft Regular" pitchFamily="50" charset="0"/>
                </a:rPr>
                <a:t>Nyengir</a:t>
              </a:r>
              <a:r>
                <a:rPr lang="en-US" sz="1125" dirty="0">
                  <a:solidFill>
                    <a:srgbClr val="92D050"/>
                  </a:solidFill>
                  <a:latin typeface="Bobby Jones Soft Regular" pitchFamily="50" charset="0"/>
                </a:rPr>
                <a:t>!!</a:t>
              </a:r>
              <a:endParaRPr lang="en-ID" sz="1125" dirty="0">
                <a:solidFill>
                  <a:prstClr val="white"/>
                </a:solidFill>
                <a:latin typeface="Bobby Jones Soft Regular" pitchFamily="50" charset="0"/>
              </a:endParaRPr>
            </a:p>
          </p:txBody>
        </p:sp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51BB3819-92C6-03A0-4E33-DB06464D03B3}"/>
                </a:ext>
              </a:extLst>
            </p:cNvPr>
            <p:cNvSpPr txBox="1">
              <a:spLocks/>
            </p:cNvSpPr>
            <p:nvPr/>
          </p:nvSpPr>
          <p:spPr>
            <a:xfrm>
              <a:off x="8776111" y="741929"/>
              <a:ext cx="889918" cy="411281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800">
                <a:lnSpc>
                  <a:spcPct val="150000"/>
                </a:lnSpc>
                <a:spcBef>
                  <a:spcPts val="750"/>
                </a:spcBef>
                <a:buClrTx/>
                <a:buFont typeface="Arial" panose="020B0604020202020204" pitchFamily="34" charset="0"/>
                <a:buNone/>
              </a:pPr>
              <a:r>
                <a:rPr lang="en-US" sz="1125" dirty="0">
                  <a:solidFill>
                    <a:srgbClr val="44546A">
                      <a:lumMod val="20000"/>
                      <a:lumOff val="80000"/>
                    </a:srgbClr>
                  </a:solidFill>
                  <a:latin typeface="Bobby Jones Soft Regular" pitchFamily="50" charset="0"/>
                </a:rPr>
                <a:t>lazy..</a:t>
              </a:r>
              <a:endParaRPr lang="en-ID" sz="1125" dirty="0">
                <a:solidFill>
                  <a:srgbClr val="44546A">
                    <a:lumMod val="20000"/>
                    <a:lumOff val="80000"/>
                  </a:srgbClr>
                </a:solidFill>
                <a:latin typeface="Bobby Jones Soft Regular" pitchFamily="50" charset="0"/>
              </a:endParaRPr>
            </a:p>
          </p:txBody>
        </p:sp>
      </p:grpSp>
      <p:pic>
        <p:nvPicPr>
          <p:cNvPr id="14" name="203418135965703">
            <a:hlinkClick r:id="" action="ppaction://media"/>
            <a:extLst>
              <a:ext uri="{FF2B5EF4-FFF2-40B4-BE49-F238E27FC236}">
                <a16:creationId xmlns:a16="http://schemas.microsoft.com/office/drawing/2014/main" id="{C2D81B6A-0850-ACCB-B5B3-74585071ED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62388" y="1436039"/>
            <a:ext cx="548640" cy="548640"/>
          </a:xfrm>
          <a:prstGeom prst="rect">
            <a:avLst/>
          </a:prstGeom>
        </p:spPr>
      </p:pic>
      <p:pic>
        <p:nvPicPr>
          <p:cNvPr id="15" name="203418135965721">
            <a:hlinkClick r:id="" action="ppaction://media"/>
            <a:extLst>
              <a:ext uri="{FF2B5EF4-FFF2-40B4-BE49-F238E27FC236}">
                <a16:creationId xmlns:a16="http://schemas.microsoft.com/office/drawing/2014/main" id="{EF42B706-8D1B-9A55-4CDC-B364BF97A3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62388" y="2063519"/>
            <a:ext cx="548640" cy="548640"/>
          </a:xfrm>
          <a:prstGeom prst="rect">
            <a:avLst/>
          </a:prstGeom>
        </p:spPr>
      </p:pic>
      <p:pic>
        <p:nvPicPr>
          <p:cNvPr id="16" name="203418135965739">
            <a:hlinkClick r:id="" action="ppaction://media"/>
            <a:extLst>
              <a:ext uri="{FF2B5EF4-FFF2-40B4-BE49-F238E27FC236}">
                <a16:creationId xmlns:a16="http://schemas.microsoft.com/office/drawing/2014/main" id="{9C70C09A-AC74-D799-E615-00C8E487477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62388" y="2698723"/>
            <a:ext cx="548640" cy="548640"/>
          </a:xfrm>
          <a:prstGeom prst="rect">
            <a:avLst/>
          </a:prstGeom>
        </p:spPr>
      </p:pic>
      <p:pic>
        <p:nvPicPr>
          <p:cNvPr id="17" name="203418135965775">
            <a:hlinkClick r:id="" action="ppaction://media"/>
            <a:extLst>
              <a:ext uri="{FF2B5EF4-FFF2-40B4-BE49-F238E27FC236}">
                <a16:creationId xmlns:a16="http://schemas.microsoft.com/office/drawing/2014/main" id="{C9C718F3-4DB8-5BE1-D76F-0C4EB38D703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62388" y="3318670"/>
            <a:ext cx="548640" cy="548640"/>
          </a:xfrm>
          <a:prstGeom prst="rect">
            <a:avLst/>
          </a:prstGeom>
        </p:spPr>
      </p:pic>
      <p:pic>
        <p:nvPicPr>
          <p:cNvPr id="18" name="203418135965788">
            <a:hlinkClick r:id="" action="ppaction://media"/>
            <a:extLst>
              <a:ext uri="{FF2B5EF4-FFF2-40B4-BE49-F238E27FC236}">
                <a16:creationId xmlns:a16="http://schemas.microsoft.com/office/drawing/2014/main" id="{C3B255F4-1C38-6923-0A36-F3D056508BD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62388" y="3990161"/>
            <a:ext cx="548640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6C86B0-F155-F034-1A95-3E57BA26A096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9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5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28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77F220A-8795-A570-FFD8-720358A7AEF1}"/>
                  </a:ext>
                </a:extLst>
              </p14:cNvPr>
              <p14:cNvContentPartPr/>
              <p14:nvPr/>
            </p14:nvContentPartPr>
            <p14:xfrm>
              <a:off x="4349043" y="5246046"/>
              <a:ext cx="360" cy="5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77F220A-8795-A570-FFD8-720358A7AE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40403" y="5237406"/>
                <a:ext cx="18000" cy="230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le 6">
            <a:extLst>
              <a:ext uri="{FF2B5EF4-FFF2-40B4-BE49-F238E27FC236}">
                <a16:creationId xmlns:a16="http://schemas.microsoft.com/office/drawing/2014/main" id="{57A76195-F462-3E69-94AC-6DE1F47CF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475296"/>
            <a:ext cx="6858000" cy="830924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1"/>
                </a:solidFill>
                <a:latin typeface="Bobby Jones Soft Regular" pitchFamily="50" charset="0"/>
              </a:rPr>
              <a:t>-</a:t>
            </a:r>
            <a:r>
              <a:rPr lang="en-US" dirty="0" err="1">
                <a:solidFill>
                  <a:schemeClr val="accent1"/>
                </a:solidFill>
                <a:latin typeface="Bobby Jones Soft Regular" pitchFamily="50" charset="0"/>
              </a:rPr>
              <a:t>ght</a:t>
            </a:r>
            <a:endParaRPr lang="en-ID" dirty="0">
              <a:solidFill>
                <a:schemeClr val="accent1"/>
              </a:solidFill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2673692-881E-13EC-F238-8719EB586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12808"/>
            <a:ext cx="9144000" cy="331818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Now" panose="00000500000000000000" pitchFamily="50" charset="0"/>
              </a:rPr>
              <a:t>Common mistake:</a:t>
            </a:r>
            <a:endParaRPr lang="en-ID" dirty="0">
              <a:latin typeface="Now" panose="00000500000000000000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62A495-200F-4040-D828-E068476D92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4" t="59926" r="83541" b="32388"/>
          <a:stretch/>
        </p:blipFill>
        <p:spPr>
          <a:xfrm>
            <a:off x="2378687" y="2003350"/>
            <a:ext cx="478813" cy="375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5846D1-3619-DA37-6E3D-B30552148F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6" t="28645" r="18333" b="62500"/>
          <a:stretch/>
        </p:blipFill>
        <p:spPr>
          <a:xfrm>
            <a:off x="6334126" y="2890758"/>
            <a:ext cx="673100" cy="6072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619F5F-9CCF-F4CA-F9F5-3DA36E7899C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43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8B480-C9AA-92FE-599A-B9E382492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766" y="273844"/>
            <a:ext cx="4832584" cy="994172"/>
          </a:xfrm>
        </p:spPr>
        <p:txBody>
          <a:bodyPr>
            <a:normAutofit/>
          </a:bodyPr>
          <a:lstStyle/>
          <a:p>
            <a:r>
              <a:rPr lang="en-US" dirty="0">
                <a:latin typeface="Bobby Jones Soft Regular" pitchFamily="50" charset="0"/>
              </a:rPr>
              <a:t>Common mistake: </a:t>
            </a:r>
            <a:r>
              <a:rPr lang="en-US" dirty="0">
                <a:solidFill>
                  <a:schemeClr val="accent1"/>
                </a:solidFill>
                <a:latin typeface="Bobby Jones Soft Regular" pitchFamily="50" charset="0"/>
              </a:rPr>
              <a:t>-</a:t>
            </a:r>
            <a:r>
              <a:rPr lang="en-US" dirty="0" err="1">
                <a:solidFill>
                  <a:schemeClr val="accent1"/>
                </a:solidFill>
                <a:latin typeface="Bobby Jones Soft Regular" pitchFamily="50" charset="0"/>
              </a:rPr>
              <a:t>ght</a:t>
            </a:r>
            <a:endParaRPr lang="en-ID" dirty="0">
              <a:solidFill>
                <a:schemeClr val="accent1"/>
              </a:solidFill>
              <a:latin typeface="Bobby Jones Soft Regular" pitchFamily="50" charset="0"/>
            </a:endParaRPr>
          </a:p>
        </p:txBody>
      </p:sp>
      <p:graphicFrame>
        <p:nvGraphicFramePr>
          <p:cNvPr id="7" name="Google Shape;191;p24">
            <a:extLst>
              <a:ext uri="{FF2B5EF4-FFF2-40B4-BE49-F238E27FC236}">
                <a16:creationId xmlns:a16="http://schemas.microsoft.com/office/drawing/2014/main" id="{D446A4CD-2BB8-151C-D202-B2FC408533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6738117"/>
              </p:ext>
            </p:extLst>
          </p:nvPr>
        </p:nvGraphicFramePr>
        <p:xfrm>
          <a:off x="777240" y="269743"/>
          <a:ext cx="2631205" cy="4362978"/>
        </p:xfrm>
        <a:graphic>
          <a:graphicData uri="http://schemas.openxmlformats.org/drawingml/2006/table">
            <a:tbl>
              <a:tblPr>
                <a:noFill/>
                <a:tableStyleId>{1CB8B803-1E7A-42AC-BC47-6EF43172372A}</a:tableStyleId>
              </a:tblPr>
              <a:tblGrid>
                <a:gridCol w="815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8049">
                  <a:extLst>
                    <a:ext uri="{9D8B030D-6E8A-4147-A177-3AD203B41FA5}">
                      <a16:colId xmlns:a16="http://schemas.microsoft.com/office/drawing/2014/main" val="2976673529"/>
                    </a:ext>
                  </a:extLst>
                </a:gridCol>
              </a:tblGrid>
              <a:tr h="513742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dk1"/>
                          </a:solidFill>
                          <a:latin typeface="Now" panose="00000500000000000000" pitchFamily="50" charset="0"/>
                          <a:ea typeface="Atkinson Hyperlegible"/>
                          <a:cs typeface="Atkinson Hyperlegible"/>
                          <a:sym typeface="Atkinson Hyperlegible"/>
                        </a:rPr>
                        <a:t>-</a:t>
                      </a:r>
                      <a:r>
                        <a:rPr lang="en-GB" sz="1800" dirty="0" err="1">
                          <a:solidFill>
                            <a:schemeClr val="dk1"/>
                          </a:solidFill>
                          <a:latin typeface="Now" panose="00000500000000000000" pitchFamily="50" charset="0"/>
                          <a:ea typeface="Atkinson Hyperlegible"/>
                          <a:cs typeface="Atkinson Hyperlegible"/>
                          <a:sym typeface="Atkinson Hyperlegible"/>
                        </a:rPr>
                        <a:t>ght</a:t>
                      </a:r>
                      <a:endParaRPr sz="1800" dirty="0">
                        <a:latin typeface="Now" panose="00000500000000000000" pitchFamily="50" charset="0"/>
                        <a:ea typeface="Atkinson Hyperlegible"/>
                        <a:cs typeface="Atkinson Hyperlegible"/>
                        <a:sym typeface="Atkinson Hyperlegibl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Now" panose="00000500000000000000" pitchFamily="50" charset="0"/>
                        <a:ea typeface="Atkinson Hyperlegible"/>
                        <a:cs typeface="Atkinson Hyperlegible"/>
                        <a:sym typeface="Atkinson Hyperlegibl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Bobby Jones Soft Regular" pitchFamily="50" charset="0"/>
                        </a:rPr>
                        <a:t>Ni</a:t>
                      </a:r>
                      <a:r>
                        <a:rPr lang="en-GB" sz="1600" u="sng" dirty="0">
                          <a:solidFill>
                            <a:schemeClr val="accent1"/>
                          </a:solidFill>
                          <a:latin typeface="Bobby Jones Soft Regular" pitchFamily="50" charset="0"/>
                        </a:rPr>
                        <a:t>ght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  <a:r>
                        <a:rPr lang="en-US" sz="1400" u="none" dirty="0" err="1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Nay</a:t>
                      </a:r>
                      <a:r>
                        <a:rPr lang="en-US" sz="1400" u="sng" dirty="0" err="1">
                          <a:solidFill>
                            <a:schemeClr val="accent1"/>
                          </a:solidFill>
                          <a:latin typeface="Now" panose="00000500000000000000" pitchFamily="50" charset="0"/>
                        </a:rPr>
                        <a:t>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Bobby Jones Soft Regular" pitchFamily="50" charset="0"/>
                        </a:rPr>
                        <a:t>Bri</a:t>
                      </a:r>
                      <a:r>
                        <a:rPr lang="en-GB" sz="1600" u="sng" dirty="0">
                          <a:solidFill>
                            <a:schemeClr val="accent1"/>
                          </a:solidFill>
                          <a:latin typeface="Bobby Jones Soft Regular" pitchFamily="50" charset="0"/>
                        </a:rPr>
                        <a:t>ght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Bray</a:t>
                      </a:r>
                      <a:r>
                        <a:rPr lang="en-US" sz="1400" u="sng" dirty="0" err="1">
                          <a:solidFill>
                            <a:schemeClr val="accent1"/>
                          </a:solidFill>
                          <a:latin typeface="Now" panose="00000500000000000000" pitchFamily="50" charset="0"/>
                        </a:rPr>
                        <a:t>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Bobby Jones Soft Regular" pitchFamily="50" charset="0"/>
                        </a:rPr>
                        <a:t>Li</a:t>
                      </a:r>
                      <a:r>
                        <a:rPr lang="en-GB" sz="1600" u="sng" dirty="0">
                          <a:solidFill>
                            <a:schemeClr val="accent1"/>
                          </a:solidFill>
                          <a:latin typeface="Bobby Jones Soft Regular" pitchFamily="50" charset="0"/>
                        </a:rPr>
                        <a:t>ght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Lay</a:t>
                      </a:r>
                      <a:r>
                        <a:rPr lang="en-US" sz="1400" u="sng" dirty="0" err="1">
                          <a:solidFill>
                            <a:schemeClr val="accent1"/>
                          </a:solidFill>
                          <a:latin typeface="Now" panose="00000500000000000000" pitchFamily="50" charset="0"/>
                        </a:rPr>
                        <a:t>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1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Bobby Jones Soft Regular" pitchFamily="50" charset="0"/>
                        </a:rPr>
                        <a:t>Ri</a:t>
                      </a:r>
                      <a:r>
                        <a:rPr lang="en-GB" sz="1600" u="sng" dirty="0">
                          <a:solidFill>
                            <a:schemeClr val="accent1"/>
                          </a:solidFill>
                          <a:latin typeface="Bobby Jones Soft Regular" pitchFamily="50" charset="0"/>
                        </a:rPr>
                        <a:t>ght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Ray</a:t>
                      </a:r>
                      <a:r>
                        <a:rPr lang="en-US" sz="1400" u="sng" dirty="0" err="1">
                          <a:solidFill>
                            <a:schemeClr val="accent1"/>
                          </a:solidFill>
                          <a:latin typeface="Now" panose="00000500000000000000" pitchFamily="50" charset="0"/>
                        </a:rPr>
                        <a:t>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1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u="none" dirty="0">
                          <a:solidFill>
                            <a:schemeClr val="tx1"/>
                          </a:solidFill>
                          <a:latin typeface="Bobby Jones Soft Regular" pitchFamily="50" charset="0"/>
                        </a:rPr>
                        <a:t>Fi</a:t>
                      </a:r>
                      <a:r>
                        <a:rPr lang="en-GB" sz="1600" u="sng" dirty="0">
                          <a:solidFill>
                            <a:schemeClr val="accent1"/>
                          </a:solidFill>
                          <a:latin typeface="Bobby Jones Soft Regular" pitchFamily="50" charset="0"/>
                        </a:rPr>
                        <a:t>ght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Fay</a:t>
                      </a:r>
                      <a:r>
                        <a:rPr lang="en-US" sz="1400" u="sng" dirty="0" err="1">
                          <a:solidFill>
                            <a:schemeClr val="accent1"/>
                          </a:solidFill>
                          <a:latin typeface="Now" panose="00000500000000000000" pitchFamily="50" charset="0"/>
                        </a:rPr>
                        <a:t>t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763947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Bobby Jones Soft Regular" pitchFamily="50" charset="0"/>
                        </a:rPr>
                        <a:t>Ei</a:t>
                      </a:r>
                      <a:r>
                        <a:rPr lang="en-GB" sz="1600" u="sng" dirty="0">
                          <a:solidFill>
                            <a:schemeClr val="accent1"/>
                          </a:solidFill>
                          <a:latin typeface="Bobby Jones Soft Regular" pitchFamily="50" charset="0"/>
                        </a:rPr>
                        <a:t>ght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Ey</a:t>
                      </a:r>
                      <a:r>
                        <a:rPr lang="en-US" sz="1400" u="sng" dirty="0" err="1">
                          <a:solidFill>
                            <a:schemeClr val="accent1"/>
                          </a:solidFill>
                          <a:latin typeface="Now" panose="00000500000000000000" pitchFamily="50" charset="0"/>
                        </a:rPr>
                        <a:t>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Now" panose="00000500000000000000" pitchFamily="50" charset="0"/>
                        </a:rPr>
                        <a:t>/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5" name="pronunciation_en_night">
            <a:hlinkClick r:id="" action="ppaction://media"/>
            <a:extLst>
              <a:ext uri="{FF2B5EF4-FFF2-40B4-BE49-F238E27FC236}">
                <a16:creationId xmlns:a16="http://schemas.microsoft.com/office/drawing/2014/main" id="{B73BAA3B-F7E0-377C-002E-1DDB19E1D9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86219" y="855528"/>
            <a:ext cx="583929" cy="548640"/>
          </a:xfrm>
          <a:prstGeom prst="rect">
            <a:avLst/>
          </a:prstGeom>
        </p:spPr>
      </p:pic>
      <p:pic>
        <p:nvPicPr>
          <p:cNvPr id="26" name="pronunciation_en_bright">
            <a:hlinkClick r:id="" action="ppaction://media"/>
            <a:extLst>
              <a:ext uri="{FF2B5EF4-FFF2-40B4-BE49-F238E27FC236}">
                <a16:creationId xmlns:a16="http://schemas.microsoft.com/office/drawing/2014/main" id="{5295C1E0-CD74-A8A8-466C-34FEB9E2EEB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68574" y="1505073"/>
            <a:ext cx="583929" cy="548640"/>
          </a:xfrm>
          <a:prstGeom prst="rect">
            <a:avLst/>
          </a:prstGeom>
        </p:spPr>
      </p:pic>
      <p:pic>
        <p:nvPicPr>
          <p:cNvPr id="27" name="pronunciation_en_light">
            <a:hlinkClick r:id="" action="ppaction://media"/>
            <a:extLst>
              <a:ext uri="{FF2B5EF4-FFF2-40B4-BE49-F238E27FC236}">
                <a16:creationId xmlns:a16="http://schemas.microsoft.com/office/drawing/2014/main" id="{0A3FDED7-D557-7DD3-02A6-4319BF73122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86220" y="2154618"/>
            <a:ext cx="583929" cy="548640"/>
          </a:xfrm>
          <a:prstGeom prst="rect">
            <a:avLst/>
          </a:prstGeom>
        </p:spPr>
      </p:pic>
      <p:pic>
        <p:nvPicPr>
          <p:cNvPr id="28" name="pronunciation_en_right (1)">
            <a:hlinkClick r:id="" action="ppaction://media"/>
            <a:extLst>
              <a:ext uri="{FF2B5EF4-FFF2-40B4-BE49-F238E27FC236}">
                <a16:creationId xmlns:a16="http://schemas.microsoft.com/office/drawing/2014/main" id="{F1C61536-EBEF-6724-4314-13258543CEF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86219" y="2784991"/>
            <a:ext cx="583929" cy="548640"/>
          </a:xfrm>
          <a:prstGeom prst="rect">
            <a:avLst/>
          </a:prstGeom>
        </p:spPr>
      </p:pic>
      <p:pic>
        <p:nvPicPr>
          <p:cNvPr id="29" name="pronunciation_en_eight">
            <a:hlinkClick r:id="" action="ppaction://media"/>
            <a:extLst>
              <a:ext uri="{FF2B5EF4-FFF2-40B4-BE49-F238E27FC236}">
                <a16:creationId xmlns:a16="http://schemas.microsoft.com/office/drawing/2014/main" id="{2464C36F-5FF0-A00D-6DA0-42B947956E9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68574" y="4025821"/>
            <a:ext cx="583929" cy="54864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9461F17-33A1-9C9D-2129-3B62144DF91E}"/>
              </a:ext>
            </a:extLst>
          </p:cNvPr>
          <p:cNvSpPr/>
          <p:nvPr/>
        </p:nvSpPr>
        <p:spPr>
          <a:xfrm>
            <a:off x="3682766" y="269743"/>
            <a:ext cx="4832583" cy="1010990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342900">
              <a:buClrTx/>
              <a:buFontTx/>
              <a:buNone/>
              <a:defRPr/>
            </a:pPr>
            <a:endParaRPr lang="en-ID" sz="1350" kern="1200">
              <a:solidFill>
                <a:prstClr val="whit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57FAF4B0-BBCB-0B01-464D-8ED187047B62}"/>
              </a:ext>
            </a:extLst>
          </p:cNvPr>
          <p:cNvSpPr txBox="1">
            <a:spLocks/>
          </p:cNvSpPr>
          <p:nvPr/>
        </p:nvSpPr>
        <p:spPr>
          <a:xfrm>
            <a:off x="3682766" y="1362503"/>
            <a:ext cx="4547507" cy="327021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50000"/>
              </a:lnSpc>
              <a:spcBef>
                <a:spcPts val="750"/>
              </a:spcBef>
              <a:buClrTx/>
            </a:pP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The ‘</a:t>
            </a:r>
            <a:r>
              <a:rPr lang="en-US" sz="1400" dirty="0" err="1">
                <a:solidFill>
                  <a:schemeClr val="accent1"/>
                </a:solidFill>
                <a:latin typeface="Now" panose="00000500000000000000" pitchFamily="50" charset="0"/>
              </a:rPr>
              <a:t>ght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’ is </a:t>
            </a:r>
            <a:r>
              <a:rPr lang="en-US" sz="1400" b="1" u="sng" dirty="0">
                <a:solidFill>
                  <a:schemeClr val="tx2"/>
                </a:solidFill>
                <a:latin typeface="Now" panose="00000500000000000000" pitchFamily="50" charset="0"/>
              </a:rPr>
              <a:t>invisible</a:t>
            </a:r>
            <a:r>
              <a:rPr lang="en-US" sz="1400" dirty="0">
                <a:solidFill>
                  <a:prstClr val="white"/>
                </a:solidFill>
                <a:latin typeface="Now" panose="00000500000000000000" pitchFamily="50" charset="0"/>
              </a:rPr>
              <a:t>. We don’t pronounce it!</a:t>
            </a:r>
          </a:p>
          <a:p>
            <a:pPr defTabSz="685800">
              <a:lnSpc>
                <a:spcPct val="150000"/>
              </a:lnSpc>
              <a:spcBef>
                <a:spcPts val="750"/>
              </a:spcBef>
              <a:buClrTx/>
            </a:pPr>
            <a:r>
              <a:rPr lang="en-US" sz="1500" dirty="0">
                <a:solidFill>
                  <a:prstClr val="white"/>
                </a:solidFill>
                <a:latin typeface="Now" panose="00000500000000000000" pitchFamily="50" charset="0"/>
              </a:rPr>
              <a:t>We pronounce it as ‘t’.</a:t>
            </a:r>
          </a:p>
        </p:txBody>
      </p:sp>
      <p:pic>
        <p:nvPicPr>
          <p:cNvPr id="34" name="pronunciation_en_fight">
            <a:hlinkClick r:id="" action="ppaction://media"/>
            <a:extLst>
              <a:ext uri="{FF2B5EF4-FFF2-40B4-BE49-F238E27FC236}">
                <a16:creationId xmlns:a16="http://schemas.microsoft.com/office/drawing/2014/main" id="{7029B389-844C-6F9B-66A2-B112DE71598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86219" y="3415364"/>
            <a:ext cx="548640" cy="5486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570919-95AB-697E-5753-640E7A818B7E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8076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F578B88-6BEF-D406-2639-1A5AB6C0D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9362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Bobby Jones Soft Regular" pitchFamily="50" charset="0"/>
              </a:rPr>
              <a:t>Gr</a:t>
            </a:r>
            <a:r>
              <a:rPr lang="en-US" u="sng" dirty="0">
                <a:solidFill>
                  <a:srgbClr val="92D050"/>
                </a:solidFill>
                <a:latin typeface="Bobby Jones Soft Regular" pitchFamily="50" charset="0"/>
              </a:rPr>
              <a:t>ee</a:t>
            </a:r>
            <a:r>
              <a:rPr lang="en-US" dirty="0">
                <a:latin typeface="Bobby Jones Soft Regular" pitchFamily="50" charset="0"/>
              </a:rPr>
              <a:t>n, s</a:t>
            </a:r>
            <a:r>
              <a:rPr lang="en-US" u="sng" dirty="0">
                <a:solidFill>
                  <a:schemeClr val="tx1">
                    <a:lumMod val="75000"/>
                  </a:schemeClr>
                </a:solidFill>
                <a:latin typeface="Bobby Jones Soft Regular" pitchFamily="50" charset="0"/>
              </a:rPr>
              <a:t>i</a:t>
            </a:r>
            <a:r>
              <a:rPr lang="en-US" dirty="0">
                <a:latin typeface="Bobby Jones Soft Regular" pitchFamily="50" charset="0"/>
              </a:rPr>
              <a:t>lver, </a:t>
            </a:r>
            <a:r>
              <a:rPr lang="en-US" u="sng" dirty="0">
                <a:latin typeface="Bobby Jones Soft Regular" pitchFamily="50" charset="0"/>
              </a:rPr>
              <a:t>white</a:t>
            </a:r>
            <a:r>
              <a:rPr lang="en-US" dirty="0">
                <a:latin typeface="Bobby Jones Soft Regular" pitchFamily="50" charset="0"/>
              </a:rPr>
              <a:t>, </a:t>
            </a:r>
            <a:r>
              <a:rPr lang="en-US" dirty="0">
                <a:solidFill>
                  <a:schemeClr val="accent1"/>
                </a:solidFill>
                <a:latin typeface="Bobby Jones Soft Regular" pitchFamily="50" charset="0"/>
              </a:rPr>
              <a:t>-</a:t>
            </a:r>
            <a:r>
              <a:rPr lang="en-US" dirty="0" err="1">
                <a:solidFill>
                  <a:schemeClr val="accent1"/>
                </a:solidFill>
                <a:latin typeface="Bobby Jones Soft Regular" pitchFamily="50" charset="0"/>
              </a:rPr>
              <a:t>ght</a:t>
            </a:r>
            <a:r>
              <a:rPr lang="en-US" dirty="0">
                <a:latin typeface="Bobby Jones Soft Regular" pitchFamily="50" charset="0"/>
              </a:rPr>
              <a:t>: practice</a:t>
            </a:r>
            <a:endParaRPr lang="en-ID" dirty="0">
              <a:latin typeface="Bobby Jones Soft Regular" pitchFamily="50" charset="0"/>
            </a:endParaRPr>
          </a:p>
        </p:txBody>
      </p:sp>
      <p:graphicFrame>
        <p:nvGraphicFramePr>
          <p:cNvPr id="9" name="Google Shape;191;p24">
            <a:extLst>
              <a:ext uri="{FF2B5EF4-FFF2-40B4-BE49-F238E27FC236}">
                <a16:creationId xmlns:a16="http://schemas.microsoft.com/office/drawing/2014/main" id="{23FFA030-0444-3849-0C76-0F62D6AD3A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1626660"/>
              </p:ext>
            </p:extLst>
          </p:nvPr>
        </p:nvGraphicFramePr>
        <p:xfrm>
          <a:off x="628648" y="1367296"/>
          <a:ext cx="7886700" cy="3212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423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2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258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sz="15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Green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, </a:t>
                      </a:r>
                      <a:r>
                        <a:rPr lang="en-US" sz="15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Now" panose="00000500000000000000" pitchFamily="50" charset="0"/>
                        </a:rPr>
                        <a:t>s</a:t>
                      </a:r>
                      <a:r>
                        <a:rPr lang="en-US" sz="1500" u="sng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Now" panose="00000500000000000000" pitchFamily="50" charset="0"/>
                        </a:rPr>
                        <a:t>i</a:t>
                      </a:r>
                      <a:r>
                        <a:rPr lang="en-US" sz="15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Now" panose="00000500000000000000" pitchFamily="50" charset="0"/>
                        </a:rPr>
                        <a:t>lver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, and 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white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sz="1500" dirty="0">
                          <a:latin typeface="Now" panose="00000500000000000000" pitchFamily="50" charset="0"/>
                        </a:rPr>
                        <a:t>You </a:t>
                      </a:r>
                      <a:r>
                        <a:rPr lang="en-US" sz="15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eat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white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rice,</a:t>
                      </a:r>
                      <a:r>
                        <a:rPr lang="en-US" sz="1500" u="none" dirty="0">
                          <a:latin typeface="Now" panose="00000500000000000000" pitchFamily="50" charset="0"/>
                        </a:rPr>
                        <a:t> r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i</a:t>
                      </a:r>
                      <a:r>
                        <a:rPr lang="en-US" sz="1500" u="none" dirty="0">
                          <a:solidFill>
                            <a:schemeClr val="accent1"/>
                          </a:solidFill>
                          <a:latin typeface="Now" panose="00000500000000000000" pitchFamily="50" charset="0"/>
                        </a:rPr>
                        <a:t>ght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?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She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5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needs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some 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ice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on her </a:t>
                      </a:r>
                      <a:r>
                        <a:rPr lang="en-US" sz="15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tea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.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sng" dirty="0">
                          <a:latin typeface="Now" panose="00000500000000000000" pitchFamily="50" charset="0"/>
                        </a:rPr>
                        <a:t>I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have to 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tie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my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shoes.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100981"/>
                  </a:ext>
                </a:extLst>
              </a:tr>
              <a:tr h="64258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92D050"/>
                          </a:solidFill>
                          <a:latin typeface="Now" panose="00000500000000000000" pitchFamily="50" charset="0"/>
                        </a:rPr>
                        <a:t>We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ate e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i</a:t>
                      </a:r>
                      <a:r>
                        <a:rPr lang="en-US" sz="1500" dirty="0">
                          <a:solidFill>
                            <a:schemeClr val="accent1"/>
                          </a:solidFill>
                          <a:latin typeface="Now" panose="00000500000000000000" pitchFamily="50" charset="0"/>
                        </a:rPr>
                        <a:t>ght 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pie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 last n</a:t>
                      </a:r>
                      <a:r>
                        <a:rPr lang="en-US" sz="1500" u="sng" dirty="0">
                          <a:latin typeface="Now" panose="00000500000000000000" pitchFamily="50" charset="0"/>
                        </a:rPr>
                        <a:t>i</a:t>
                      </a:r>
                      <a:r>
                        <a:rPr lang="en-US" sz="1500" dirty="0">
                          <a:solidFill>
                            <a:schemeClr val="accent1"/>
                          </a:solidFill>
                          <a:latin typeface="Now" panose="00000500000000000000" pitchFamily="50" charset="0"/>
                        </a:rPr>
                        <a:t>ght</a:t>
                      </a:r>
                      <a:r>
                        <a:rPr lang="en-US" sz="1500" dirty="0">
                          <a:latin typeface="Now" panose="00000500000000000000" pitchFamily="50" charset="0"/>
                        </a:rPr>
                        <a:t>.</a:t>
                      </a: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dirty="0">
                        <a:solidFill>
                          <a:schemeClr val="tx1"/>
                        </a:solidFill>
                        <a:latin typeface="Bobby Jones Soft Regular" pitchFamily="50" charset="0"/>
                      </a:endParaRPr>
                    </a:p>
                  </a:txBody>
                  <a:tcPr marL="68569" marR="68569" marT="68569" marB="685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88265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7381F78-0EC7-F54A-3641-0AFB344E353C}"/>
              </a:ext>
            </a:extLst>
          </p:cNvPr>
          <p:cNvSpPr/>
          <p:nvPr/>
        </p:nvSpPr>
        <p:spPr>
          <a:xfrm>
            <a:off x="628650" y="269743"/>
            <a:ext cx="7886700" cy="1010990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19" name="203764235983002">
            <a:hlinkClick r:id="" action="ppaction://media"/>
            <a:extLst>
              <a:ext uri="{FF2B5EF4-FFF2-40B4-BE49-F238E27FC236}">
                <a16:creationId xmlns:a16="http://schemas.microsoft.com/office/drawing/2014/main" id="{B6230D3F-7107-96F2-A039-6435C25E0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06173" y="3987112"/>
            <a:ext cx="548640" cy="548640"/>
          </a:xfrm>
          <a:prstGeom prst="rect">
            <a:avLst/>
          </a:prstGeom>
        </p:spPr>
      </p:pic>
      <p:pic>
        <p:nvPicPr>
          <p:cNvPr id="20" name="203764235982958">
            <a:hlinkClick r:id="" action="ppaction://media"/>
            <a:extLst>
              <a:ext uri="{FF2B5EF4-FFF2-40B4-BE49-F238E27FC236}">
                <a16:creationId xmlns:a16="http://schemas.microsoft.com/office/drawing/2014/main" id="{4E1B0238-17B5-965D-1994-080482C151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06173" y="3352798"/>
            <a:ext cx="548640" cy="548640"/>
          </a:xfrm>
          <a:prstGeom prst="rect">
            <a:avLst/>
          </a:prstGeom>
        </p:spPr>
      </p:pic>
      <p:pic>
        <p:nvPicPr>
          <p:cNvPr id="21" name="203764235982936">
            <a:hlinkClick r:id="" action="ppaction://media"/>
            <a:extLst>
              <a:ext uri="{FF2B5EF4-FFF2-40B4-BE49-F238E27FC236}">
                <a16:creationId xmlns:a16="http://schemas.microsoft.com/office/drawing/2014/main" id="{59561FDF-D817-5D9B-545B-BBCE0986001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06173" y="2710156"/>
            <a:ext cx="548640" cy="548640"/>
          </a:xfrm>
          <a:prstGeom prst="rect">
            <a:avLst/>
          </a:prstGeom>
        </p:spPr>
      </p:pic>
      <p:pic>
        <p:nvPicPr>
          <p:cNvPr id="22" name="203764235982877">
            <a:hlinkClick r:id="" action="ppaction://media"/>
            <a:extLst>
              <a:ext uri="{FF2B5EF4-FFF2-40B4-BE49-F238E27FC236}">
                <a16:creationId xmlns:a16="http://schemas.microsoft.com/office/drawing/2014/main" id="{B7CFD9DC-3514-4B97-2FFA-2203C4BA3A2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01518" y="2070151"/>
            <a:ext cx="548640" cy="548640"/>
          </a:xfrm>
          <a:prstGeom prst="rect">
            <a:avLst/>
          </a:prstGeom>
        </p:spPr>
      </p:pic>
      <p:pic>
        <p:nvPicPr>
          <p:cNvPr id="25" name="203764235982849">
            <a:hlinkClick r:id="" action="ppaction://media"/>
            <a:extLst>
              <a:ext uri="{FF2B5EF4-FFF2-40B4-BE49-F238E27FC236}">
                <a16:creationId xmlns:a16="http://schemas.microsoft.com/office/drawing/2014/main" id="{42725E86-E5C8-18CE-1D9A-EFC763F8B94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01518" y="1415571"/>
            <a:ext cx="548640" cy="5486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E194B2-E5C7-32E6-4878-4F524C7007D3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5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4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31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3C657E-ED5B-A61A-67E4-4D43DE4620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746" t="23019" r="2746" b="46667"/>
          <a:stretch/>
        </p:blipFill>
        <p:spPr>
          <a:xfrm rot="10800000">
            <a:off x="1728032" y="563695"/>
            <a:ext cx="5968530" cy="47116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E38428-B2E6-075F-19CA-B119D9A0A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2584" y="1509963"/>
            <a:ext cx="637816" cy="6376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D969DE-EB55-6235-A947-7A336EA4E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534" y="3331733"/>
            <a:ext cx="637816" cy="637674"/>
          </a:xfrm>
          <a:prstGeom prst="rect">
            <a:avLst/>
          </a:prstGeom>
        </p:spPr>
      </p:pic>
      <p:sp>
        <p:nvSpPr>
          <p:cNvPr id="4" name="Google Shape;269;p27">
            <a:extLst>
              <a:ext uri="{FF2B5EF4-FFF2-40B4-BE49-F238E27FC236}">
                <a16:creationId xmlns:a16="http://schemas.microsoft.com/office/drawing/2014/main" id="{5F6C3093-B898-4989-F85A-D65E2BCD7434}"/>
              </a:ext>
            </a:extLst>
          </p:cNvPr>
          <p:cNvSpPr txBox="1">
            <a:spLocks/>
          </p:cNvSpPr>
          <p:nvPr/>
        </p:nvSpPr>
        <p:spPr>
          <a:xfrm>
            <a:off x="979163" y="3211545"/>
            <a:ext cx="5274112" cy="122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</a:pPr>
            <a:r>
              <a:rPr lang="sv-SE" sz="1200" u="sng" dirty="0">
                <a:solidFill>
                  <a:schemeClr val="accent5">
                    <a:lumMod val="75000"/>
                  </a:schemeClr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https://www.colorvowel.com/interactive-chart</a:t>
            </a:r>
          </a:p>
          <a:p>
            <a:pPr>
              <a:lnSpc>
                <a:spcPct val="110000"/>
              </a:lnSpc>
            </a:pPr>
            <a:r>
              <a:rPr lang="sv-SE" sz="1200" u="sng" dirty="0">
                <a:solidFill>
                  <a:schemeClr val="accent5">
                    <a:lumMod val="75000"/>
                  </a:schemeClr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https://www.americanenglishsounds.net/</a:t>
            </a:r>
            <a:endParaRPr lang="sv-SE" sz="1200" u="sng" dirty="0">
              <a:solidFill>
                <a:schemeClr val="accent5">
                  <a:lumMod val="75000"/>
                </a:schemeClr>
              </a:solidFill>
              <a:latin typeface="Now" panose="00000500000000000000" pitchFamily="50" charset="0"/>
              <a:ea typeface="Righteous"/>
              <a:cs typeface="Righteous"/>
              <a:sym typeface="Righteous"/>
            </a:endParaRPr>
          </a:p>
          <a:p>
            <a:pPr>
              <a:lnSpc>
                <a:spcPct val="110000"/>
              </a:lnSpc>
            </a:pPr>
            <a:r>
              <a:rPr lang="sv-SE" sz="1200" u="sng" dirty="0">
                <a:solidFill>
                  <a:schemeClr val="accent5">
                    <a:lumMod val="75000"/>
                  </a:schemeClr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https://hadarshemesh.com/</a:t>
            </a:r>
            <a:r>
              <a:rPr lang="sv-SE" sz="1200" u="sng" dirty="0">
                <a:solidFill>
                  <a:schemeClr val="accent5">
                    <a:lumMod val="75000"/>
                  </a:schemeClr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sv-SE" sz="1200" u="sng" dirty="0">
                <a:solidFill>
                  <a:schemeClr val="accent5">
                    <a:lumMod val="75000"/>
                  </a:schemeClr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https://forvo.com/</a:t>
            </a:r>
            <a:endParaRPr lang="sv-SE" sz="1200" u="sng" dirty="0">
              <a:solidFill>
                <a:schemeClr val="accent5">
                  <a:lumMod val="75000"/>
                </a:schemeClr>
              </a:solidFill>
              <a:latin typeface="Now" panose="00000500000000000000" pitchFamily="50" charset="0"/>
              <a:ea typeface="Righteous"/>
              <a:cs typeface="Righteous"/>
              <a:sym typeface="Righteous"/>
            </a:endParaRPr>
          </a:p>
          <a:p>
            <a:pPr>
              <a:lnSpc>
                <a:spcPct val="110000"/>
              </a:lnSpc>
            </a:pPr>
            <a:r>
              <a:rPr lang="sv-SE" sz="1200" u="sng" dirty="0">
                <a:solidFill>
                  <a:schemeClr val="accent5">
                    <a:lumMod val="75000"/>
                  </a:schemeClr>
                </a:solidFill>
                <a:latin typeface="Now" panose="00000500000000000000" pitchFamily="50" charset="0"/>
                <a:ea typeface="Righteous"/>
                <a:cs typeface="Righteous"/>
                <a:sym typeface="Righteou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https://www.englishclub.com/</a:t>
            </a:r>
            <a:endParaRPr lang="sv-SE" sz="1200" u="sng" dirty="0">
              <a:solidFill>
                <a:schemeClr val="accent5">
                  <a:lumMod val="75000"/>
                </a:schemeClr>
              </a:solidFill>
              <a:latin typeface="Now" panose="00000500000000000000" pitchFamily="50" charset="0"/>
              <a:ea typeface="Righteous"/>
              <a:cs typeface="Righteous"/>
              <a:sym typeface="Righteous"/>
            </a:endParaRPr>
          </a:p>
        </p:txBody>
      </p:sp>
      <p:sp>
        <p:nvSpPr>
          <p:cNvPr id="8" name="Google Shape;268;p27">
            <a:extLst>
              <a:ext uri="{FF2B5EF4-FFF2-40B4-BE49-F238E27FC236}">
                <a16:creationId xmlns:a16="http://schemas.microsoft.com/office/drawing/2014/main" id="{8628EE11-29A8-8CCC-00A0-A87B487663CD}"/>
              </a:ext>
            </a:extLst>
          </p:cNvPr>
          <p:cNvSpPr txBox="1">
            <a:spLocks/>
          </p:cNvSpPr>
          <p:nvPr/>
        </p:nvSpPr>
        <p:spPr>
          <a:xfrm>
            <a:off x="979163" y="2441774"/>
            <a:ext cx="3917669" cy="88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>
                <a:solidFill>
                  <a:schemeClr val="bg1"/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These helped me a lot.</a:t>
            </a:r>
          </a:p>
          <a:p>
            <a:pPr marL="0" indent="0">
              <a:buFont typeface="Arial"/>
              <a:buNone/>
            </a:pPr>
            <a:r>
              <a:rPr lang="en-US" dirty="0">
                <a:solidFill>
                  <a:schemeClr val="bg1"/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Check them out to find more!</a:t>
            </a:r>
          </a:p>
        </p:txBody>
      </p:sp>
      <p:sp>
        <p:nvSpPr>
          <p:cNvPr id="9" name="Google Shape;268;p27">
            <a:extLst>
              <a:ext uri="{FF2B5EF4-FFF2-40B4-BE49-F238E27FC236}">
                <a16:creationId xmlns:a16="http://schemas.microsoft.com/office/drawing/2014/main" id="{16038402-D060-3A6F-9DAD-0056808D51EC}"/>
              </a:ext>
            </a:extLst>
          </p:cNvPr>
          <p:cNvSpPr txBox="1">
            <a:spLocks/>
          </p:cNvSpPr>
          <p:nvPr/>
        </p:nvSpPr>
        <p:spPr>
          <a:xfrm>
            <a:off x="6424066" y="1400137"/>
            <a:ext cx="1443287" cy="3038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5000" dirty="0">
                <a:solidFill>
                  <a:schemeClr val="accent1"/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/ˈ</a:t>
            </a:r>
            <a:r>
              <a:rPr lang="en-US" sz="5000" dirty="0" err="1">
                <a:solidFill>
                  <a:schemeClr val="accent1"/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rɛ</a:t>
            </a:r>
            <a:endParaRPr lang="en-US" sz="5000" dirty="0">
              <a:solidFill>
                <a:schemeClr val="accent1"/>
              </a:solidFill>
              <a:latin typeface="Bobby Jones Soft Regular" pitchFamily="50" charset="0"/>
              <a:ea typeface="Atkinson Hyperlegible"/>
              <a:cs typeface="Atkinson Hyperlegible"/>
              <a:sym typeface="Atkinson Hyperlegible"/>
            </a:endParaRPr>
          </a:p>
          <a:p>
            <a:pPr marL="0" indent="0">
              <a:buFont typeface="Arial"/>
              <a:buNone/>
            </a:pPr>
            <a:r>
              <a:rPr lang="en-US" sz="5000" dirty="0" err="1">
                <a:solidFill>
                  <a:schemeClr val="accent1"/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fə</a:t>
            </a:r>
            <a:endParaRPr lang="en-US" sz="5000" dirty="0">
              <a:solidFill>
                <a:schemeClr val="accent1"/>
              </a:solidFill>
              <a:latin typeface="Bobby Jones Soft Regular" pitchFamily="50" charset="0"/>
              <a:ea typeface="Atkinson Hyperlegible"/>
              <a:cs typeface="Atkinson Hyperlegible"/>
              <a:sym typeface="Atkinson Hyperlegible"/>
            </a:endParaRPr>
          </a:p>
          <a:p>
            <a:pPr marL="0" indent="0">
              <a:buFont typeface="Arial"/>
              <a:buNone/>
            </a:pPr>
            <a:r>
              <a:rPr lang="en-US" sz="5000" dirty="0" err="1">
                <a:solidFill>
                  <a:schemeClr val="accent1"/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rən</a:t>
            </a:r>
            <a:endParaRPr lang="en-US" sz="5000" dirty="0">
              <a:solidFill>
                <a:schemeClr val="accent1"/>
              </a:solidFill>
              <a:latin typeface="Bobby Jones Soft Regular" pitchFamily="50" charset="0"/>
              <a:ea typeface="Atkinson Hyperlegible"/>
              <a:cs typeface="Atkinson Hyperlegible"/>
              <a:sym typeface="Atkinson Hyperlegible"/>
            </a:endParaRPr>
          </a:p>
          <a:p>
            <a:pPr marL="0" indent="0">
              <a:buFont typeface="Arial"/>
              <a:buNone/>
            </a:pPr>
            <a:r>
              <a:rPr lang="en-US" sz="5000" dirty="0" err="1">
                <a:solidFill>
                  <a:schemeClr val="accent1"/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sɪz</a:t>
            </a:r>
            <a:r>
              <a:rPr lang="en-US" sz="5000" dirty="0">
                <a:solidFill>
                  <a:schemeClr val="accent1"/>
                </a:solidFill>
                <a:latin typeface="Bobby Jones Soft Regular" pitchFamily="50" charset="0"/>
                <a:ea typeface="Atkinson Hyperlegible"/>
                <a:cs typeface="Atkinson Hyperlegible"/>
                <a:sym typeface="Atkinson Hyperlegible"/>
              </a:rPr>
              <a:t>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91F402-7BBD-ADD4-CA44-74EA92B084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746" t="-702" r="2746" b="70906"/>
          <a:stretch/>
        </p:blipFill>
        <p:spPr>
          <a:xfrm rot="10800000">
            <a:off x="1721532" y="-114552"/>
            <a:ext cx="5968530" cy="463128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2154947-9EC2-6880-DB56-F01DAF73B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5319" y="1169774"/>
            <a:ext cx="5247504" cy="2611394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Bobby Jones Soft Regular" pitchFamily="50" charset="0"/>
              </a:rPr>
              <a:t>“When learning is </a:t>
            </a:r>
            <a:r>
              <a:rPr lang="en-US" sz="3200" dirty="0">
                <a:solidFill>
                  <a:schemeClr val="accent4"/>
                </a:solidFill>
                <a:latin typeface="Bobby Jones Soft Regular" pitchFamily="50" charset="0"/>
              </a:rPr>
              <a:t>hard</a:t>
            </a:r>
            <a:r>
              <a:rPr lang="en-US" sz="3200" dirty="0">
                <a:solidFill>
                  <a:schemeClr val="bg1"/>
                </a:solidFill>
                <a:latin typeface="Bobby Jones Soft Regular" pitchFamily="50" charset="0"/>
              </a:rPr>
              <a:t>, you’re doing </a:t>
            </a:r>
            <a:r>
              <a:rPr lang="en-US" sz="3200" u="sng" dirty="0">
                <a:solidFill>
                  <a:schemeClr val="bg1"/>
                </a:solidFill>
                <a:latin typeface="Bobby Jones Soft Regular" pitchFamily="50" charset="0"/>
              </a:rPr>
              <a:t>important work</a:t>
            </a:r>
            <a:r>
              <a:rPr lang="en-US" sz="3200" dirty="0">
                <a:solidFill>
                  <a:schemeClr val="bg1"/>
                </a:solidFill>
                <a:latin typeface="Bobby Jones Soft Regular" pitchFamily="50" charset="0"/>
              </a:rPr>
              <a:t>.” So, keep it up!</a:t>
            </a:r>
            <a:endParaRPr lang="en-ID" sz="3200" dirty="0">
              <a:solidFill>
                <a:schemeClr val="bg1"/>
              </a:solidFill>
              <a:latin typeface="Bobby Jones Soft Regular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B81ADF-67EF-C14E-070C-577A6693FF9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656" y="4759033"/>
            <a:ext cx="416689" cy="11062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imple Light">
  <a:themeElements>
    <a:clrScheme name="LenglishColorSc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62ECA"/>
      </a:accent1>
      <a:accent2>
        <a:srgbClr val="D2B5F7"/>
      </a:accent2>
      <a:accent3>
        <a:srgbClr val="E83F75"/>
      </a:accent3>
      <a:accent4>
        <a:srgbClr val="F4ABBE"/>
      </a:accent4>
      <a:accent5>
        <a:srgbClr val="9DC3E7"/>
      </a:accent5>
      <a:accent6>
        <a:srgbClr val="FFF5E9"/>
      </a:accent6>
      <a:hlink>
        <a:srgbClr val="FFB700"/>
      </a:hlink>
      <a:folHlink>
        <a:srgbClr val="FB623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NGLISH THEME FIX">
  <a:themeElements>
    <a:clrScheme name="Lenglish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4ABBE"/>
      </a:accent1>
      <a:accent2>
        <a:srgbClr val="D2B5F7"/>
      </a:accent2>
      <a:accent3>
        <a:srgbClr val="9DC3E7"/>
      </a:accent3>
      <a:accent4>
        <a:srgbClr val="EEFF9B"/>
      </a:accent4>
      <a:accent5>
        <a:srgbClr val="E83F75"/>
      </a:accent5>
      <a:accent6>
        <a:srgbClr val="FB623A"/>
      </a:accent6>
      <a:hlink>
        <a:srgbClr val="FE0040"/>
      </a:hlink>
      <a:folHlink>
        <a:srgbClr val="09FF4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NGLISH THEME FIX" id="{1EAEC6BA-D5D7-4D25-9C6C-CDD3C179518F}" vid="{80124721-5EA7-49DB-BDD1-368030211682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2521</TotalTime>
  <Words>599</Words>
  <Application>Microsoft Office PowerPoint</Application>
  <PresentationFormat>On-screen Show (16:9)</PresentationFormat>
  <Paragraphs>114</Paragraphs>
  <Slides>17</Slides>
  <Notes>2</Notes>
  <HiddenSlides>0</HiddenSlides>
  <MMClips>33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Arial</vt:lpstr>
      <vt:lpstr>Calibri Light</vt:lpstr>
      <vt:lpstr>Bobby Jones Soft Regular</vt:lpstr>
      <vt:lpstr>Now</vt:lpstr>
      <vt:lpstr>Simple Light</vt:lpstr>
      <vt:lpstr>LENGLISH THEME FIX</vt:lpstr>
      <vt:lpstr>Green /i:/ &amp; silver /ɪ/ white -ght</vt:lpstr>
      <vt:lpstr>PowerPoint Presentation</vt:lpstr>
      <vt:lpstr>PowerPoint Presentation</vt:lpstr>
      <vt:lpstr>Pay attention to your speech organs! (The placement of your tongue &amp; jaw)</vt:lpstr>
      <vt:lpstr>Green /i:/  silver /ɪ/</vt:lpstr>
      <vt:lpstr>green &amp; silver Learn the differences!</vt:lpstr>
      <vt:lpstr>green &amp; silver Learn the differences!</vt:lpstr>
      <vt:lpstr>green &amp; silver Listen to the differences!</vt:lpstr>
      <vt:lpstr>IRL Example</vt:lpstr>
      <vt:lpstr>IRL Example</vt:lpstr>
      <vt:lpstr>IRL Example</vt:lpstr>
      <vt:lpstr>green &amp; silver: practice</vt:lpstr>
      <vt:lpstr>-ght</vt:lpstr>
      <vt:lpstr>Common mistake: -ght</vt:lpstr>
      <vt:lpstr>Green, silver, white, -ght: practice</vt:lpstr>
      <vt:lpstr>PowerPoint Presentation</vt:lpstr>
      <vt:lpstr>“When learning is hard, you’re doing important work.” So, keep it up!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Sound</dc:title>
  <dc:creator>Syahla Hazimah Nur</dc:creator>
  <cp:lastModifiedBy>Syahla Hazimah</cp:lastModifiedBy>
  <cp:revision>86</cp:revision>
  <dcterms:modified xsi:type="dcterms:W3CDTF">2023-07-28T09:48:14Z</dcterms:modified>
  <cp:contentStatus/>
</cp:coreProperties>
</file>